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175774e1f694364" /><Relationship Type="http://schemas.openxmlformats.org/officeDocument/2006/relationships/extended-properties" Target="/docProps/app.xml" Id="R0c0d3ccebda64c24" /><Relationship Type="http://schemas.openxmlformats.org/officeDocument/2006/relationships/officeDocument" Target="/ppt/presentation.xml" Id="R44014b25303c473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4e3685bfbf64f5c"/>
  </p:sldMasterIdLst>
  <p:notesMasterIdLst>
    <p:notesMasterId xmlns:r="http://schemas.openxmlformats.org/officeDocument/2006/relationships" r:id="R3e6257cdc38344cb"/>
  </p:notesMasterIdLst>
  <p:sldIdLst>
    <p:sldId xmlns:r="http://schemas.openxmlformats.org/officeDocument/2006/relationships" id="256" r:id="R4c8774ae44f84cd3"/>
    <p:sldId xmlns:r="http://schemas.openxmlformats.org/officeDocument/2006/relationships" id="257" r:id="R49bf2fd719564f46"/>
    <p:sldId xmlns:r="http://schemas.openxmlformats.org/officeDocument/2006/relationships" id="258" r:id="Rb1c9222932344e1f"/>
    <p:sldId xmlns:r="http://schemas.openxmlformats.org/officeDocument/2006/relationships" id="259" r:id="Ra9ba7cbdd8f94660"/>
    <p:sldId xmlns:r="http://schemas.openxmlformats.org/officeDocument/2006/relationships" id="260" r:id="R81397460cc3e4843"/>
    <p:sldId xmlns:r="http://schemas.openxmlformats.org/officeDocument/2006/relationships" id="261" r:id="R28ddd5b9894046ba"/>
    <p:sldId xmlns:r="http://schemas.openxmlformats.org/officeDocument/2006/relationships" id="262" r:id="Rb6e736d2428148f4"/>
    <p:sldId xmlns:r="http://schemas.openxmlformats.org/officeDocument/2006/relationships" id="263" r:id="Rcb282f4a8c54417a"/>
    <p:sldId xmlns:r="http://schemas.openxmlformats.org/officeDocument/2006/relationships" id="264" r:id="R1abd4f9851ba4414"/>
    <p:sldId xmlns:r="http://schemas.openxmlformats.org/officeDocument/2006/relationships" id="265" r:id="Rad13094e0fab46a9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62b633728f04acd" /><Relationship Type="http://schemas.openxmlformats.org/officeDocument/2006/relationships/slideMaster" Target="/ppt/slideMasters/slideMaster1.xml" Id="Rc4e3685bfbf64f5c" /><Relationship Type="http://schemas.openxmlformats.org/officeDocument/2006/relationships/notesMaster" Target="/ppt/notesMasters/notesMaster1.xml" Id="R3e6257cdc38344cb" /><Relationship Type="http://schemas.openxmlformats.org/officeDocument/2006/relationships/presProps" Target="/ppt/presProps.xml" Id="R7895d545ed524992" /><Relationship Type="http://schemas.openxmlformats.org/officeDocument/2006/relationships/tableStyles" Target="/ppt/tableStyles.xml" Id="R8a7d012f44d04be6" /><Relationship Type="http://schemas.openxmlformats.org/officeDocument/2006/relationships/slide" Target="/ppt/slides/slide1.xml" Id="R4c8774ae44f84cd3" /><Relationship Type="http://schemas.openxmlformats.org/officeDocument/2006/relationships/slide" Target="/ppt/slides/slide2.xml" Id="R49bf2fd719564f46" /><Relationship Type="http://schemas.openxmlformats.org/officeDocument/2006/relationships/slide" Target="/ppt/slides/slide3.xml" Id="Rb1c9222932344e1f" /><Relationship Type="http://schemas.openxmlformats.org/officeDocument/2006/relationships/slide" Target="/ppt/slides/slide4.xml" Id="Ra9ba7cbdd8f94660" /><Relationship Type="http://schemas.openxmlformats.org/officeDocument/2006/relationships/slide" Target="/ppt/slides/slide5.xml" Id="R81397460cc3e4843" /><Relationship Type="http://schemas.openxmlformats.org/officeDocument/2006/relationships/slide" Target="/ppt/slides/slide6.xml" Id="R28ddd5b9894046ba" /><Relationship Type="http://schemas.openxmlformats.org/officeDocument/2006/relationships/slide" Target="/ppt/slides/slide7.xml" Id="Rb6e736d2428148f4" /><Relationship Type="http://schemas.openxmlformats.org/officeDocument/2006/relationships/slide" Target="/ppt/slides/slide8.xml" Id="Rcb282f4a8c54417a" /><Relationship Type="http://schemas.openxmlformats.org/officeDocument/2006/relationships/slide" Target="/ppt/slides/slide9.xml" Id="R1abd4f9851ba4414" /><Relationship Type="http://schemas.openxmlformats.org/officeDocument/2006/relationships/slide" Target="/ppt/slides/slide10.xml" Id="Rad13094e0fab46a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543b6a29e104e6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Amerged">
      <a:dk1>
        <a:srgbClr val="171717"/>
      </a:dk1>
      <a:lt1>
        <a:srgbClr val="FFFFFF"/>
      </a:lt1>
      <a:dk2>
        <a:srgbClr val="575757"/>
      </a:dk2>
      <a:lt2>
        <a:srgbClr val="F5F4F1"/>
      </a:lt2>
      <a:accent1>
        <a:srgbClr val="B12C2B"/>
      </a:accent1>
      <a:accent2>
        <a:srgbClr val="171717"/>
      </a:accent2>
      <a:accent3>
        <a:srgbClr val="575757"/>
      </a:accent3>
      <a:accent4>
        <a:srgbClr val="DEDDD9"/>
      </a:accent4>
      <a:accent5>
        <a:srgbClr val="F5F4F1"/>
      </a:accent5>
      <a:accent6>
        <a:srgbClr val="FFFFFF"/>
      </a:accent6>
      <a:hlink>
        <a:srgbClr val="B12C2B"/>
      </a:hlink>
      <a:folHlink>
        <a:srgbClr val="B12C2B"/>
      </a:folHlink>
    </a:clrScheme>
    <a:fontScheme name="Amerged Editorial">
      <a:majorFont>
        <a:latin typeface="STIX Two Text"/>
        <a:ea typeface="STIX Two Text"/>
        <a:cs typeface="STIX Two Text"/>
      </a:majorFont>
      <a:minorFont>
        <a:latin typeface="STIX Two Text"/>
        <a:ea typeface="STIX Two Text"/>
        <a:cs typeface="STIX Two Text"/>
      </a:minorFont>
    </a:fontScheme>
    <a:fmtScheme name="Amerged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fc2ec2ab6ac460e" /><Relationship Type="http://schemas.openxmlformats.org/officeDocument/2006/relationships/notesMaster" Target="/ppt/notesMasters/notesMaster1.xml" Id="Rd3477f72aa1c4ac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e30ef0b7a284dfb" /><Relationship Type="http://schemas.openxmlformats.org/officeDocument/2006/relationships/notesMaster" Target="/ppt/notesMasters/notesMaster1.xml" Id="Rd63dbafeb74a477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d4166a5d6d8441c" /><Relationship Type="http://schemas.openxmlformats.org/officeDocument/2006/relationships/notesMaster" Target="/ppt/notesMasters/notesMaster1.xml" Id="R3de1a1143ac0493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076373ffd3d49a5" /><Relationship Type="http://schemas.openxmlformats.org/officeDocument/2006/relationships/notesMaster" Target="/ppt/notesMasters/notesMaster1.xml" Id="R9a837ac49342499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f244961fbd341b2" /><Relationship Type="http://schemas.openxmlformats.org/officeDocument/2006/relationships/notesMaster" Target="/ppt/notesMasters/notesMaster1.xml" Id="R76c9c3f7a8ec4b4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97935fee4a04ad1" /><Relationship Type="http://schemas.openxmlformats.org/officeDocument/2006/relationships/notesMaster" Target="/ppt/notesMasters/notesMaster1.xml" Id="Re4f0e723a78641d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ebed1ea0bbb4382" /><Relationship Type="http://schemas.openxmlformats.org/officeDocument/2006/relationships/notesMaster" Target="/ppt/notesMasters/notesMaster1.xml" Id="R338cee5ee6f74a1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29301db1c484eb9" /><Relationship Type="http://schemas.openxmlformats.org/officeDocument/2006/relationships/notesMaster" Target="/ppt/notesMasters/notesMaster1.xml" Id="R9dd173b98f814a6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75525f43c0b47e4" /><Relationship Type="http://schemas.openxmlformats.org/officeDocument/2006/relationships/notesMaster" Target="/ppt/notesMasters/notesMaster1.xml" Id="R6836c96ebc8e424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890ac57f84147e0" /><Relationship Type="http://schemas.openxmlformats.org/officeDocument/2006/relationships/notesMaster" Target="/ppt/notesMasters/notesMaster1.xml" Id="Rd3401bcd7c7a49d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Replace the headline, audience and summary. Keep the three-column lower grid and brand lockup.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a short section title and one framing sentence. Keep the open whitespace.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Introduce the company with three specific areas of work. Use real capabilities and a concise positioning statement.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Replace both columns with the audience’s actual current process and desired outcome. Avoid unsupported estimates.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Replace these examples with the real alternatives. Keep criteria parallel and retain limitations.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three-column format for service lines or offers. Replace descriptions and scope with approved content.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three stages to explain delivery. Change stage titles and outputs together.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Replace bracketed fields with approved metrics. Add the date, sample, measurement definition and source before presenting. These fields contain no performance claims.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Replace phase durations with the agreed schedule. Keep owners and success criteria explicit.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Close with a specific discussion topic and the right contact details. Replace the contact person only with their approval.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f20fa4ec3ec48f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2aa7fee895b4fbe" /><Relationship Type="http://schemas.openxmlformats.org/officeDocument/2006/relationships/slideLayout" Target="/ppt/slideLayouts/slideLayout1.xml" Id="Rb8c2729f1f6d407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8c2729f1f6d407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Amerged">
      <a:dk1>
        <a:srgbClr val="171717"/>
      </a:dk1>
      <a:lt1>
        <a:srgbClr val="FFFFFF"/>
      </a:lt1>
      <a:dk2>
        <a:srgbClr val="575757"/>
      </a:dk2>
      <a:lt2>
        <a:srgbClr val="F5F4F1"/>
      </a:lt2>
      <a:accent1>
        <a:srgbClr val="B12C2B"/>
      </a:accent1>
      <a:accent2>
        <a:srgbClr val="171717"/>
      </a:accent2>
      <a:accent3>
        <a:srgbClr val="575757"/>
      </a:accent3>
      <a:accent4>
        <a:srgbClr val="DEDDD9"/>
      </a:accent4>
      <a:accent5>
        <a:srgbClr val="F5F4F1"/>
      </a:accent5>
      <a:accent6>
        <a:srgbClr val="FFFFFF"/>
      </a:accent6>
      <a:hlink>
        <a:srgbClr val="B12C2B"/>
      </a:hlink>
      <a:folHlink>
        <a:srgbClr val="B12C2B"/>
      </a:folHlink>
    </a:clrScheme>
    <a:fontScheme name="Amerged Editorial">
      <a:majorFont>
        <a:latin typeface="STIX Two Text"/>
        <a:ea typeface="STIX Two Text"/>
        <a:cs typeface="STIX Two Text"/>
      </a:majorFont>
      <a:minorFont>
        <a:latin typeface="STIX Two Text"/>
        <a:ea typeface="STIX Two Text"/>
        <a:cs typeface="STIX Two Text"/>
      </a:minorFont>
    </a:fontScheme>
    <a:fmtScheme name="Amerged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13df6ab39343b0" /><Relationship Type="http://schemas.openxmlformats.org/officeDocument/2006/relationships/image" Target="/ppt/media/image.png" Id="R72099f053a284dd5" /><Relationship Type="http://schemas.openxmlformats.org/officeDocument/2006/relationships/image" Target="/ppt/media/image2.png" Id="R131660775e554531" /><Relationship Type="http://schemas.openxmlformats.org/officeDocument/2006/relationships/notesSlide" Target="/ppt/notesSlides/notesSlide1.xml" Id="R38f7fe5bce8f4b3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eddf3389f1498e" /><Relationship Type="http://schemas.openxmlformats.org/officeDocument/2006/relationships/image" Target="/ppt/media/image3.png" Id="Rf6b0f8d489c34c3b" /><Relationship Type="http://schemas.openxmlformats.org/officeDocument/2006/relationships/image" Target="/ppt/media/image4.png" Id="Rbc75f48730964c4a" /><Relationship Type="http://schemas.openxmlformats.org/officeDocument/2006/relationships/notesSlide" Target="/ppt/notesSlides/notesSlide2.xml" Id="Rab8d6ac76fd542f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ad558e809c47bc" /><Relationship Type="http://schemas.openxmlformats.org/officeDocument/2006/relationships/image" Target="/ppt/media/image5.png" Id="R781f7c988b4c4831" /><Relationship Type="http://schemas.openxmlformats.org/officeDocument/2006/relationships/notesSlide" Target="/ppt/notesSlides/notesSlide3.xml" Id="R7c59e378bfc54ab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de4d2df08f42f1" /><Relationship Type="http://schemas.openxmlformats.org/officeDocument/2006/relationships/image" Target="/ppt/media/image6.png" Id="R1c47f3e2123648f6" /><Relationship Type="http://schemas.openxmlformats.org/officeDocument/2006/relationships/notesSlide" Target="/ppt/notesSlides/notesSlide4.xml" Id="R18b4b82bb4794dc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094478367d4161" /><Relationship Type="http://schemas.openxmlformats.org/officeDocument/2006/relationships/image" Target="/ppt/media/image7.png" Id="Reee8ad95f9a0499a" /><Relationship Type="http://schemas.openxmlformats.org/officeDocument/2006/relationships/notesSlide" Target="/ppt/notesSlides/notesSlide5.xml" Id="R5b9355b274ea410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9c6c73ada54044" /><Relationship Type="http://schemas.openxmlformats.org/officeDocument/2006/relationships/image" Target="/ppt/media/image8.png" Id="Ra288cb11ea2540e5" /><Relationship Type="http://schemas.openxmlformats.org/officeDocument/2006/relationships/notesSlide" Target="/ppt/notesSlides/notesSlide6.xml" Id="Rcc082703063a4e4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e3f3bb66734c39" /><Relationship Type="http://schemas.openxmlformats.org/officeDocument/2006/relationships/image" Target="/ppt/media/image9.png" Id="R29e1e87037dc41cb" /><Relationship Type="http://schemas.openxmlformats.org/officeDocument/2006/relationships/notesSlide" Target="/ppt/notesSlides/notesSlide7.xml" Id="R44c1f3c0e9be445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2c5d3126e446c9" /><Relationship Type="http://schemas.openxmlformats.org/officeDocument/2006/relationships/image" Target="/ppt/media/image10.png" Id="Rbdb5c8aae8e2418c" /><Relationship Type="http://schemas.openxmlformats.org/officeDocument/2006/relationships/notesSlide" Target="/ppt/notesSlides/notesSlide8.xml" Id="R91764964aa28488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a30d72a36c442e" /><Relationship Type="http://schemas.openxmlformats.org/officeDocument/2006/relationships/image" Target="/ppt/media/image11.png" Id="R584037d334094fd9" /><Relationship Type="http://schemas.openxmlformats.org/officeDocument/2006/relationships/notesSlide" Target="/ppt/notesSlides/notesSlide9.xml" Id="R6d8b31582d034c3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70c6ddde77408a" /><Relationship Type="http://schemas.openxmlformats.org/officeDocument/2006/relationships/image" Target="/ppt/media/image12.png" Id="Rf1afbaf135744a9f" /><Relationship Type="http://schemas.openxmlformats.org/officeDocument/2006/relationships/image" Target="/ppt/media/image13.png" Id="R2f1985eefb5642f9" /><Relationship Type="http://schemas.openxmlformats.org/officeDocument/2006/relationships/notesSlide" Target="/ppt/notesSlides/notesSlide10.xml" Id="Rabbc334cce08489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5" name="" descr="Amerged wordmark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099f053a284dd5"/>
          <a:stretch xmlns:a="http://schemas.openxmlformats.org/drawingml/2006/main"/>
        </p:blipFill>
        <p:spPr>
          <a:xfrm xmlns:a="http://schemas.openxmlformats.org/drawingml/2006/main">
            <a:off x="609600" y="336306"/>
            <a:ext cx="2143125" cy="384663"/>
          </a:xfrm>
          <a:prstGeom xmlns:a="http://schemas.openxmlformats.org/drawingml/2006/main" prst="rect">
            <a:avLst/>
          </a:prstGeom>
        </p:spPr>
      </p:pic>
      <p:sp>
        <p:nvSpPr>
          <p:cNvPr id="2" name="1-text-1">
            <a:extLst xmlns:a="http://schemas.openxmlformats.org/drawingml/2006/main">
              <a:ext uri="{FF2B5EF4-FFF2-40B4-BE49-F238E27FC236}">
                <a16:creationId xmlns:a16="http://schemas.microsoft.com/office/drawing/2014/main" id="{E454E206-40DF-4967-B6AE-B8B7C990B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28675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12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defRPr>
            </a:pPr>
            <a:r>
              <a:rPr sz="12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rPr>
              <a:t>Agents Merged into your business</a:t>
            </a:r>
          </a:p>
        </p:txBody>
      </p:sp>
      <p:sp>
        <p:nvSpPr>
          <p:cNvPr id="3" name="1-text-2">
            <a:extLst xmlns:a="http://schemas.openxmlformats.org/drawingml/2006/main">
              <a:ext uri="{FF2B5EF4-FFF2-40B4-BE49-F238E27FC236}">
                <a16:creationId xmlns:a16="http://schemas.microsoft.com/office/drawing/2014/main" id="{25A603F8-BF9D-4663-8B35-213D22383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466725"/>
            <a:ext cx="4343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rPr>
              <a:t>AMERGED / COMPANY PRESENTATION</a:t>
            </a:r>
          </a:p>
        </p:txBody>
      </p:sp>
      <p:sp>
        <p:nvSpPr>
          <p:cNvPr id="4" name="1-rect-3">
            <a:extLst xmlns:a="http://schemas.openxmlformats.org/drawingml/2006/main">
              <a:ext uri="{FF2B5EF4-FFF2-40B4-BE49-F238E27FC236}">
                <a16:creationId xmlns:a16="http://schemas.microsoft.com/office/drawing/2014/main" id="{79E51955-9CCE-46FB-BEE8-E86E09854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19200"/>
            <a:ext cx="1402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717"/>
          </a:solidFill>
          <a:ln xmlns:a="http://schemas.openxmlformats.org/drawingml/2006/main" w="0">
            <a:noFill/>
          </a:ln>
        </p:spPr>
      </p:sp>
      <p:sp>
        <p:nvSpPr>
          <p:cNvPr id="5" name="1-text-4">
            <a:extLst xmlns:a="http://schemas.openxmlformats.org/drawingml/2006/main">
              <a:ext uri="{FF2B5EF4-FFF2-40B4-BE49-F238E27FC236}">
                <a16:creationId xmlns:a16="http://schemas.microsoft.com/office/drawing/2014/main" id="{2E6565E7-ECBC-47AB-8F29-134F2042E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95425"/>
            <a:ext cx="1047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rPr>
              <a:t>01 / COVER</a:t>
            </a:r>
          </a:p>
        </p:txBody>
      </p:sp>
      <p:sp>
        <p:nvSpPr>
          <p:cNvPr id="6" name="1-rect-5">
            <a:extLst xmlns:a="http://schemas.openxmlformats.org/drawingml/2006/main">
              <a:ext uri="{FF2B5EF4-FFF2-40B4-BE49-F238E27FC236}">
                <a16:creationId xmlns:a16="http://schemas.microsoft.com/office/drawing/2014/main" id="{49BD0663-8D9B-4355-A213-10B586257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86725"/>
            <a:ext cx="1402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DD9"/>
          </a:solidFill>
          <a:ln xmlns:a="http://schemas.openxmlformats.org/drawingml/2006/main" w="0">
            <a:noFill/>
          </a:ln>
        </p:spPr>
      </p:sp>
      <p:sp>
        <p:nvSpPr>
          <p:cNvPr id="7" name="1-text-6">
            <a:extLst xmlns:a="http://schemas.openxmlformats.org/drawingml/2006/main">
              <a:ext uri="{FF2B5EF4-FFF2-40B4-BE49-F238E27FC236}">
                <a16:creationId xmlns:a16="http://schemas.microsoft.com/office/drawing/2014/main" id="{8847F397-52D9-4AFD-AC25-756F4D633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277225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rPr>
              <a:t>amerged.com</a:t>
            </a:r>
          </a:p>
        </p:txBody>
      </p:sp>
      <p:sp>
        <p:nvSpPr>
          <p:cNvPr id="8" name="1-text-7">
            <a:extLst xmlns:a="http://schemas.openxmlformats.org/drawingml/2006/main">
              <a:ext uri="{FF2B5EF4-FFF2-40B4-BE49-F238E27FC236}">
                <a16:creationId xmlns:a16="http://schemas.microsoft.com/office/drawing/2014/main" id="{F7E9A84A-68E7-4F49-8253-5515DF200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63625" y="8277225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rPr>
              <a:t>01 / 10</a:t>
            </a:r>
          </a:p>
        </p:txBody>
      </p:sp>
      <p:sp>
        <p:nvSpPr>
          <p:cNvPr id="9" name="1-text-8">
            <a:extLst xmlns:a="http://schemas.openxmlformats.org/drawingml/2006/main">
              <a:ext uri="{FF2B5EF4-FFF2-40B4-BE49-F238E27FC236}">
                <a16:creationId xmlns:a16="http://schemas.microsoft.com/office/drawing/2014/main" id="{4D591C57-D7C3-4C7A-A947-33A6BE0BA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57400"/>
            <a:ext cx="9429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750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defRPr>
            </a:pPr>
            <a:r>
              <a:rPr sz="750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rPr>
              <a:t>Intelligence,</a:t>
            </a:r>
          </a:p>
        </p:txBody>
      </p:sp>
      <p:sp>
        <p:nvSpPr>
          <p:cNvPr id="10" name="1-text-9">
            <a:extLst xmlns:a="http://schemas.openxmlformats.org/drawingml/2006/main">
              <a:ext uri="{FF2B5EF4-FFF2-40B4-BE49-F238E27FC236}">
                <a16:creationId xmlns:a16="http://schemas.microsoft.com/office/drawing/2014/main" id="{A2B5913C-0672-4D67-BC7A-6232651B1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05150"/>
            <a:ext cx="9429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7500" i="1">
                <a:solidFill>
                  <a:srgbClr val="171717"/>
                </a:solidFill>
                <a:latin typeface="STIX Two Text"/>
                <a:ea typeface="STIX Two Text"/>
                <a:cs typeface="STIX Two Text"/>
              </a:defRPr>
            </a:pPr>
            <a:r>
              <a:rPr sz="7500" i="1">
                <a:solidFill>
                  <a:srgbClr val="171717"/>
                </a:solidFill>
                <a:latin typeface="STIX Two Text"/>
                <a:ea typeface="STIX Two Text"/>
                <a:cs typeface="STIX Two Text"/>
              </a:rPr>
              <a:t>put to work.</a:t>
            </a:r>
          </a:p>
        </p:txBody>
      </p:sp>
      <p:sp>
        <p:nvSpPr>
          <p:cNvPr id="11" name="1-text-10">
            <a:extLst xmlns:a="http://schemas.openxmlformats.org/drawingml/2006/main">
              <a:ext uri="{FF2B5EF4-FFF2-40B4-BE49-F238E27FC236}">
                <a16:creationId xmlns:a16="http://schemas.microsoft.com/office/drawing/2014/main" id="{878EE517-7E9E-4E8A-9255-35A1D3254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81525"/>
            <a:ext cx="942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475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defRPr>
            </a:pPr>
            <a:r>
              <a:rPr sz="2475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rPr>
              <a:t>AI agents, built around the way you work.</a:t>
            </a:r>
          </a:p>
        </p:txBody>
      </p:sp>
      <p:pic>
        <p:nvPicPr>
          <p:cNvPr id="36" name="" descr="Amerged A artwork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1660775e554531"/>
          <a:stretch xmlns:a="http://schemas.openxmlformats.org/drawingml/2006/main"/>
        </p:blipFill>
        <p:spPr>
          <a:xfrm xmlns:a="http://schemas.openxmlformats.org/drawingml/2006/main">
            <a:off x="10210800" y="2196952"/>
            <a:ext cx="4419600" cy="3340395"/>
          </a:xfrm>
          <a:prstGeom xmlns:a="http://schemas.openxmlformats.org/drawingml/2006/main" prst="rect">
            <a:avLst/>
          </a:prstGeom>
        </p:spPr>
      </p:pic>
      <p:sp>
        <p:nvSpPr>
          <p:cNvPr id="13" name="1-rect-12">
            <a:extLst xmlns:a="http://schemas.openxmlformats.org/drawingml/2006/main">
              <a:ext uri="{FF2B5EF4-FFF2-40B4-BE49-F238E27FC236}">
                <a16:creationId xmlns:a16="http://schemas.microsoft.com/office/drawing/2014/main" id="{9F297EC5-CD85-4821-B1C6-5A5EC8410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86425"/>
            <a:ext cx="4333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DD9"/>
          </a:solidFill>
          <a:ln xmlns:a="http://schemas.openxmlformats.org/drawingml/2006/main" w="0">
            <a:noFill/>
          </a:ln>
        </p:spPr>
      </p:sp>
      <p:sp>
        <p:nvSpPr>
          <p:cNvPr id="14" name="1-text-13">
            <a:extLst xmlns:a="http://schemas.openxmlformats.org/drawingml/2006/main">
              <a:ext uri="{FF2B5EF4-FFF2-40B4-BE49-F238E27FC236}">
                <a16:creationId xmlns:a16="http://schemas.microsoft.com/office/drawing/2014/main" id="{3DD79259-CB1F-4880-93F0-AF6EB69D8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0"/>
            <a:ext cx="43338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rPr>
              <a:t>01</a:t>
            </a:r>
          </a:p>
        </p:txBody>
      </p:sp>
      <p:sp>
        <p:nvSpPr>
          <p:cNvPr id="15" name="1-text-14">
            <a:extLst xmlns:a="http://schemas.openxmlformats.org/drawingml/2006/main">
              <a:ext uri="{FF2B5EF4-FFF2-40B4-BE49-F238E27FC236}">
                <a16:creationId xmlns:a16="http://schemas.microsoft.com/office/drawing/2014/main" id="{111BCD31-E45B-4234-9E62-326485C68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57925"/>
            <a:ext cx="4333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40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defRPr>
            </a:pPr>
            <a:r>
              <a:rPr sz="240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rPr>
              <a:t>Custom software</a:t>
            </a:r>
          </a:p>
        </p:txBody>
      </p:sp>
      <p:sp>
        <p:nvSpPr>
          <p:cNvPr id="16" name="1-text-15">
            <a:extLst xmlns:a="http://schemas.openxmlformats.org/drawingml/2006/main">
              <a:ext uri="{FF2B5EF4-FFF2-40B4-BE49-F238E27FC236}">
                <a16:creationId xmlns:a16="http://schemas.microsoft.com/office/drawing/2014/main" id="{CE62BC01-8585-4348-870A-8996F6CD3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48475"/>
            <a:ext cx="4143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1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defRPr>
            </a:pPr>
            <a:r>
              <a:rPr sz="21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rPr>
              <a:t>Applications built around your data and workflows.</a:t>
            </a:r>
          </a:p>
        </p:txBody>
      </p:sp>
      <p:sp>
        <p:nvSpPr>
          <p:cNvPr id="17" name="1-rect-16">
            <a:extLst xmlns:a="http://schemas.openxmlformats.org/drawingml/2006/main">
              <a:ext uri="{FF2B5EF4-FFF2-40B4-BE49-F238E27FC236}">
                <a16:creationId xmlns:a16="http://schemas.microsoft.com/office/drawing/2014/main" id="{370A66D4-A6A4-4393-8BBD-AB2B616E9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686425"/>
            <a:ext cx="4333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DD9"/>
          </a:solidFill>
          <a:ln xmlns:a="http://schemas.openxmlformats.org/drawingml/2006/main" w="0">
            <a:noFill/>
          </a:ln>
        </p:spPr>
      </p:sp>
      <p:sp>
        <p:nvSpPr>
          <p:cNvPr id="18" name="1-text-17">
            <a:extLst xmlns:a="http://schemas.openxmlformats.org/drawingml/2006/main">
              <a:ext uri="{FF2B5EF4-FFF2-40B4-BE49-F238E27FC236}">
                <a16:creationId xmlns:a16="http://schemas.microsoft.com/office/drawing/2014/main" id="{B08275E6-D451-46A5-9465-554EF494A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905500"/>
            <a:ext cx="43338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rPr>
              <a:t>02</a:t>
            </a:r>
          </a:p>
        </p:txBody>
      </p:sp>
      <p:sp>
        <p:nvSpPr>
          <p:cNvPr id="19" name="1-text-18">
            <a:extLst xmlns:a="http://schemas.openxmlformats.org/drawingml/2006/main">
              <a:ext uri="{FF2B5EF4-FFF2-40B4-BE49-F238E27FC236}">
                <a16:creationId xmlns:a16="http://schemas.microsoft.com/office/drawing/2014/main" id="{A186FC72-C09A-4B5B-8C87-BA7B5796D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6257925"/>
            <a:ext cx="4333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40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defRPr>
            </a:pPr>
            <a:r>
              <a:rPr sz="240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rPr>
              <a:t>Agentic systems</a:t>
            </a:r>
          </a:p>
        </p:txBody>
      </p:sp>
      <p:sp>
        <p:nvSpPr>
          <p:cNvPr id="20" name="1-text-19">
            <a:extLst xmlns:a="http://schemas.openxmlformats.org/drawingml/2006/main">
              <a:ext uri="{FF2B5EF4-FFF2-40B4-BE49-F238E27FC236}">
                <a16:creationId xmlns:a16="http://schemas.microsoft.com/office/drawing/2014/main" id="{A171AEBE-ED13-4FC1-83F1-9C0D7F6D2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6848475"/>
            <a:ext cx="4143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1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defRPr>
            </a:pPr>
            <a:r>
              <a:rPr sz="21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rPr>
              <a:t>Context and tools that let agents do real work.</a:t>
            </a:r>
          </a:p>
        </p:txBody>
      </p:sp>
      <p:sp>
        <p:nvSpPr>
          <p:cNvPr id="21" name="1-rect-20">
            <a:extLst xmlns:a="http://schemas.openxmlformats.org/drawingml/2006/main">
              <a:ext uri="{FF2B5EF4-FFF2-40B4-BE49-F238E27FC236}">
                <a16:creationId xmlns:a16="http://schemas.microsoft.com/office/drawing/2014/main" id="{4A465BFB-533D-4789-9C83-4FF12DACE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8900" y="5686425"/>
            <a:ext cx="4333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DD9"/>
          </a:solidFill>
          <a:ln xmlns:a="http://schemas.openxmlformats.org/drawingml/2006/main" w="0">
            <a:noFill/>
          </a:ln>
        </p:spPr>
      </p:sp>
      <p:sp>
        <p:nvSpPr>
          <p:cNvPr id="22" name="1-text-21">
            <a:extLst xmlns:a="http://schemas.openxmlformats.org/drawingml/2006/main">
              <a:ext uri="{FF2B5EF4-FFF2-40B4-BE49-F238E27FC236}">
                <a16:creationId xmlns:a16="http://schemas.microsoft.com/office/drawing/2014/main" id="{74FBD77F-4144-4503-9992-1E26F9253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8900" y="5905500"/>
            <a:ext cx="43338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rPr>
              <a:t>03</a:t>
            </a:r>
          </a:p>
        </p:txBody>
      </p:sp>
      <p:sp>
        <p:nvSpPr>
          <p:cNvPr id="23" name="1-text-22">
            <a:extLst xmlns:a="http://schemas.openxmlformats.org/drawingml/2006/main">
              <a:ext uri="{FF2B5EF4-FFF2-40B4-BE49-F238E27FC236}">
                <a16:creationId xmlns:a16="http://schemas.microsoft.com/office/drawing/2014/main" id="{44052C6F-63EB-4E8B-ABCD-FA7DFFA14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8900" y="6257925"/>
            <a:ext cx="4333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40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defRPr>
            </a:pPr>
            <a:r>
              <a:rPr sz="240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rPr>
              <a:t>Training</a:t>
            </a:r>
          </a:p>
        </p:txBody>
      </p:sp>
      <p:sp>
        <p:nvSpPr>
          <p:cNvPr id="24" name="1-text-23">
            <a:extLst xmlns:a="http://schemas.openxmlformats.org/drawingml/2006/main">
              <a:ext uri="{FF2B5EF4-FFF2-40B4-BE49-F238E27FC236}">
                <a16:creationId xmlns:a16="http://schemas.microsoft.com/office/drawing/2014/main" id="{6EFC2E4E-CDDA-40B2-A606-FA4974AEA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8900" y="6848475"/>
            <a:ext cx="4143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1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defRPr>
            </a:pPr>
            <a:r>
              <a:rPr sz="21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rPr>
              <a:t>Your team learns to run and improve the system.</a:t>
            </a:r>
          </a:p>
        </p:txBody>
      </p:sp>
    </p:spTree>
    <p:extLst>
      <p:ext uri="{BB962C8B-B14F-4D97-AF65-F5344CB8AC3E}">
        <p14:creationId xmlns:p14="http://schemas.microsoft.com/office/powerpoint/2010/main" val="138990411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 descr="Amerged wordmark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b0f8d489c34c3b"/>
          <a:stretch xmlns:a="http://schemas.openxmlformats.org/drawingml/2006/main"/>
        </p:blipFill>
        <p:spPr>
          <a:xfrm xmlns:a="http://schemas.openxmlformats.org/drawingml/2006/main">
            <a:off x="609600" y="336306"/>
            <a:ext cx="2143125" cy="384663"/>
          </a:xfrm>
          <a:prstGeom xmlns:a="http://schemas.openxmlformats.org/drawingml/2006/main" prst="rect">
            <a:avLst/>
          </a:prstGeom>
        </p:spPr>
      </p:pic>
      <p:sp>
        <p:nvSpPr>
          <p:cNvPr id="2" name="2-text-1">
            <a:extLst xmlns:a="http://schemas.openxmlformats.org/drawingml/2006/main">
              <a:ext uri="{FF2B5EF4-FFF2-40B4-BE49-F238E27FC236}">
                <a16:creationId xmlns:a16="http://schemas.microsoft.com/office/drawing/2014/main" id="{EABC51A0-BFE8-45C8-A283-487E0809F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28675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12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defRPr>
            </a:pPr>
            <a:r>
              <a:rPr sz="12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rPr>
              <a:t>Agents Merged into your business</a:t>
            </a:r>
          </a:p>
        </p:txBody>
      </p:sp>
      <p:sp>
        <p:nvSpPr>
          <p:cNvPr id="3" name="2-text-2">
            <a:extLst xmlns:a="http://schemas.openxmlformats.org/drawingml/2006/main">
              <a:ext uri="{FF2B5EF4-FFF2-40B4-BE49-F238E27FC236}">
                <a16:creationId xmlns:a16="http://schemas.microsoft.com/office/drawing/2014/main" id="{2ABB6EF6-DF83-4DC5-830C-980328097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466725"/>
            <a:ext cx="4343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rPr>
              <a:t>AMERGED / COMPANY PRESENTATION</a:t>
            </a:r>
          </a:p>
        </p:txBody>
      </p:sp>
      <p:sp>
        <p:nvSpPr>
          <p:cNvPr id="4" name="2-rect-3">
            <a:extLst xmlns:a="http://schemas.openxmlformats.org/drawingml/2006/main">
              <a:ext uri="{FF2B5EF4-FFF2-40B4-BE49-F238E27FC236}">
                <a16:creationId xmlns:a16="http://schemas.microsoft.com/office/drawing/2014/main" id="{E3A47064-68C0-4A83-BBDE-DB99D3161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19200"/>
            <a:ext cx="1402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717"/>
          </a:solidFill>
          <a:ln xmlns:a="http://schemas.openxmlformats.org/drawingml/2006/main" w="0">
            <a:noFill/>
          </a:ln>
        </p:spPr>
      </p:sp>
      <p:sp>
        <p:nvSpPr>
          <p:cNvPr id="5" name="2-text-4">
            <a:extLst xmlns:a="http://schemas.openxmlformats.org/drawingml/2006/main">
              <a:ext uri="{FF2B5EF4-FFF2-40B4-BE49-F238E27FC236}">
                <a16:creationId xmlns:a16="http://schemas.microsoft.com/office/drawing/2014/main" id="{D02E8BC3-C013-4F17-A2CD-B6F3B0D46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95425"/>
            <a:ext cx="1047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rPr>
              <a:t>02 / SECTION DIVIDER</a:t>
            </a:r>
          </a:p>
        </p:txBody>
      </p:sp>
      <p:sp>
        <p:nvSpPr>
          <p:cNvPr id="6" name="2-rect-5">
            <a:extLst xmlns:a="http://schemas.openxmlformats.org/drawingml/2006/main">
              <a:ext uri="{FF2B5EF4-FFF2-40B4-BE49-F238E27FC236}">
                <a16:creationId xmlns:a16="http://schemas.microsoft.com/office/drawing/2014/main" id="{8BDAF40F-EB1B-4FAA-AF43-044B50B7A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86725"/>
            <a:ext cx="1402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DD9"/>
          </a:solidFill>
          <a:ln xmlns:a="http://schemas.openxmlformats.org/drawingml/2006/main" w="0">
            <a:noFill/>
          </a:ln>
        </p:spPr>
      </p:sp>
      <p:sp>
        <p:nvSpPr>
          <p:cNvPr id="7" name="2-text-6">
            <a:extLst xmlns:a="http://schemas.openxmlformats.org/drawingml/2006/main">
              <a:ext uri="{FF2B5EF4-FFF2-40B4-BE49-F238E27FC236}">
                <a16:creationId xmlns:a16="http://schemas.microsoft.com/office/drawing/2014/main" id="{216FE9C7-B53E-470C-BE7D-C49F084B7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277225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rPr>
              <a:t>amerged.com</a:t>
            </a:r>
          </a:p>
        </p:txBody>
      </p:sp>
      <p:sp>
        <p:nvSpPr>
          <p:cNvPr id="8" name="2-text-7">
            <a:extLst xmlns:a="http://schemas.openxmlformats.org/drawingml/2006/main">
              <a:ext uri="{FF2B5EF4-FFF2-40B4-BE49-F238E27FC236}">
                <a16:creationId xmlns:a16="http://schemas.microsoft.com/office/drawing/2014/main" id="{04C34722-9F71-474C-A274-D2D6A53E2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63625" y="8277225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rPr>
              <a:t>02 / 10</a:t>
            </a:r>
          </a:p>
        </p:txBody>
      </p:sp>
      <p:sp>
        <p:nvSpPr>
          <p:cNvPr id="9" name="2-text-8">
            <a:extLst xmlns:a="http://schemas.openxmlformats.org/drawingml/2006/main">
              <a:ext uri="{FF2B5EF4-FFF2-40B4-BE49-F238E27FC236}">
                <a16:creationId xmlns:a16="http://schemas.microsoft.com/office/drawing/2014/main" id="{39878AB1-6301-474D-B7CB-59AF0BAE2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00300"/>
            <a:ext cx="2095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570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570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rPr>
              <a:t>01</a:t>
            </a:r>
          </a:p>
        </p:txBody>
      </p:sp>
      <p:sp>
        <p:nvSpPr>
          <p:cNvPr id="10" name="2-text-9">
            <a:extLst xmlns:a="http://schemas.openxmlformats.org/drawingml/2006/main">
              <a:ext uri="{FF2B5EF4-FFF2-40B4-BE49-F238E27FC236}">
                <a16:creationId xmlns:a16="http://schemas.microsoft.com/office/drawing/2014/main" id="{5EA92796-79A4-4953-86EE-3CE46CBC9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52825"/>
            <a:ext cx="12192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960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defRPr>
            </a:pPr>
            <a:r>
              <a:rPr sz="960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rPr>
              <a:t>AI adoption</a:t>
            </a:r>
          </a:p>
        </p:txBody>
      </p:sp>
      <p:sp>
        <p:nvSpPr>
          <p:cNvPr id="11" name="2-text-10">
            <a:extLst xmlns:a="http://schemas.openxmlformats.org/drawingml/2006/main">
              <a:ext uri="{FF2B5EF4-FFF2-40B4-BE49-F238E27FC236}">
                <a16:creationId xmlns:a16="http://schemas.microsoft.com/office/drawing/2014/main" id="{0DAAD1DC-BBD4-414B-8024-FA3298E15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57800"/>
            <a:ext cx="12858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85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defRPr>
            </a:pPr>
            <a:r>
              <a:rPr sz="285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rPr>
              <a:t>Software, workflows and the people who run them.</a:t>
            </a:r>
          </a:p>
        </p:txBody>
      </p:sp>
      <p:pic>
        <p:nvPicPr>
          <p:cNvPr id="24" name="" descr="Amerged red circle artwork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75f48730964c4a"/>
          <a:stretch xmlns:a="http://schemas.openxmlformats.org/drawingml/2006/main"/>
        </p:blipFill>
        <p:spPr>
          <a:xfrm xmlns:a="http://schemas.openxmlformats.org/drawingml/2006/main">
            <a:off x="11071343" y="2324100"/>
            <a:ext cx="3327165" cy="28670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41403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6" name="" descr="Amerged wordmark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1f7c988b4c4831"/>
          <a:stretch xmlns:a="http://schemas.openxmlformats.org/drawingml/2006/main"/>
        </p:blipFill>
        <p:spPr>
          <a:xfrm xmlns:a="http://schemas.openxmlformats.org/drawingml/2006/main">
            <a:off x="609600" y="336306"/>
            <a:ext cx="2143125" cy="384663"/>
          </a:xfrm>
          <a:prstGeom xmlns:a="http://schemas.openxmlformats.org/drawingml/2006/main" prst="rect">
            <a:avLst/>
          </a:prstGeom>
        </p:spPr>
      </p:pic>
      <p:sp>
        <p:nvSpPr>
          <p:cNvPr id="2" name="3-text-1">
            <a:extLst xmlns:a="http://schemas.openxmlformats.org/drawingml/2006/main">
              <a:ext uri="{FF2B5EF4-FFF2-40B4-BE49-F238E27FC236}">
                <a16:creationId xmlns:a16="http://schemas.microsoft.com/office/drawing/2014/main" id="{6332ACFC-2E46-4548-AB79-4E4897171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28675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12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defRPr>
            </a:pPr>
            <a:r>
              <a:rPr sz="12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rPr>
              <a:t>Agents Merged into your business</a:t>
            </a:r>
          </a:p>
        </p:txBody>
      </p:sp>
      <p:sp>
        <p:nvSpPr>
          <p:cNvPr id="3" name="3-text-2">
            <a:extLst xmlns:a="http://schemas.openxmlformats.org/drawingml/2006/main">
              <a:ext uri="{FF2B5EF4-FFF2-40B4-BE49-F238E27FC236}">
                <a16:creationId xmlns:a16="http://schemas.microsoft.com/office/drawing/2014/main" id="{73DDBD43-12AF-4D4E-90EE-4E587CC4F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466725"/>
            <a:ext cx="4343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rPr>
              <a:t>AMERGED / COMPANY PRESENTATION</a:t>
            </a:r>
          </a:p>
        </p:txBody>
      </p:sp>
      <p:sp>
        <p:nvSpPr>
          <p:cNvPr id="4" name="3-rect-3">
            <a:extLst xmlns:a="http://schemas.openxmlformats.org/drawingml/2006/main">
              <a:ext uri="{FF2B5EF4-FFF2-40B4-BE49-F238E27FC236}">
                <a16:creationId xmlns:a16="http://schemas.microsoft.com/office/drawing/2014/main" id="{F2CD675A-FDEC-4301-B66A-574892745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19200"/>
            <a:ext cx="1402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717"/>
          </a:solidFill>
          <a:ln xmlns:a="http://schemas.openxmlformats.org/drawingml/2006/main" w="0">
            <a:noFill/>
          </a:ln>
        </p:spPr>
      </p:sp>
      <p:sp>
        <p:nvSpPr>
          <p:cNvPr id="5" name="3-text-4">
            <a:extLst xmlns:a="http://schemas.openxmlformats.org/drawingml/2006/main">
              <a:ext uri="{FF2B5EF4-FFF2-40B4-BE49-F238E27FC236}">
                <a16:creationId xmlns:a16="http://schemas.microsoft.com/office/drawing/2014/main" id="{39F08A3F-6865-4CA5-A4AA-2087ED44A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95425"/>
            <a:ext cx="1047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rPr>
              <a:t>03 / COMPANY OVERVIEW</a:t>
            </a:r>
          </a:p>
        </p:txBody>
      </p:sp>
      <p:sp>
        <p:nvSpPr>
          <p:cNvPr id="6" name="3-text-5">
            <a:extLst xmlns:a="http://schemas.openxmlformats.org/drawingml/2006/main">
              <a:ext uri="{FF2B5EF4-FFF2-40B4-BE49-F238E27FC236}">
                <a16:creationId xmlns:a16="http://schemas.microsoft.com/office/drawing/2014/main" id="{D9DF5C75-1213-4A76-AD3F-F0ACD67DF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05025"/>
            <a:ext cx="126682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480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defRPr>
            </a:pPr>
            <a:r>
              <a:rPr sz="480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rPr>
              <a:t>Agents merged into your business</a:t>
            </a:r>
          </a:p>
        </p:txBody>
      </p:sp>
      <p:sp>
        <p:nvSpPr>
          <p:cNvPr id="7" name="3-text-6">
            <a:extLst xmlns:a="http://schemas.openxmlformats.org/drawingml/2006/main">
              <a:ext uri="{FF2B5EF4-FFF2-40B4-BE49-F238E27FC236}">
                <a16:creationId xmlns:a16="http://schemas.microsoft.com/office/drawing/2014/main" id="{1F02D145-D455-46F0-AEC2-CD883A34C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14650"/>
            <a:ext cx="12382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1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defRPr>
            </a:pPr>
            <a:r>
              <a:rPr sz="21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rPr>
              <a:t>One studio. Three connected disciplines.</a:t>
            </a:r>
          </a:p>
        </p:txBody>
      </p:sp>
      <p:sp>
        <p:nvSpPr>
          <p:cNvPr id="8" name="3-rect-7">
            <a:extLst xmlns:a="http://schemas.openxmlformats.org/drawingml/2006/main">
              <a:ext uri="{FF2B5EF4-FFF2-40B4-BE49-F238E27FC236}">
                <a16:creationId xmlns:a16="http://schemas.microsoft.com/office/drawing/2014/main" id="{727DAFCF-FDD3-4BB6-B254-F506E8EAC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86725"/>
            <a:ext cx="1402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DD9"/>
          </a:solidFill>
          <a:ln xmlns:a="http://schemas.openxmlformats.org/drawingml/2006/main" w="0">
            <a:noFill/>
          </a:ln>
        </p:spPr>
      </p:sp>
      <p:sp>
        <p:nvSpPr>
          <p:cNvPr id="9" name="3-text-8">
            <a:extLst xmlns:a="http://schemas.openxmlformats.org/drawingml/2006/main">
              <a:ext uri="{FF2B5EF4-FFF2-40B4-BE49-F238E27FC236}">
                <a16:creationId xmlns:a16="http://schemas.microsoft.com/office/drawing/2014/main" id="{119EA4B7-9DD5-4D03-9D50-BFA45137B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277225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rPr>
              <a:t>amerged.com</a:t>
            </a:r>
          </a:p>
        </p:txBody>
      </p:sp>
      <p:sp>
        <p:nvSpPr>
          <p:cNvPr id="10" name="3-text-9">
            <a:extLst xmlns:a="http://schemas.openxmlformats.org/drawingml/2006/main">
              <a:ext uri="{FF2B5EF4-FFF2-40B4-BE49-F238E27FC236}">
                <a16:creationId xmlns:a16="http://schemas.microsoft.com/office/drawing/2014/main" id="{A69C6A1F-B4A6-46D1-AE02-8A9E62167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63625" y="8277225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rPr>
              <a:t>03 / 10</a:t>
            </a:r>
          </a:p>
        </p:txBody>
      </p:sp>
      <p:sp>
        <p:nvSpPr>
          <p:cNvPr id="11" name="3-rect-10">
            <a:extLst xmlns:a="http://schemas.openxmlformats.org/drawingml/2006/main">
              <a:ext uri="{FF2B5EF4-FFF2-40B4-BE49-F238E27FC236}">
                <a16:creationId xmlns:a16="http://schemas.microsoft.com/office/drawing/2014/main" id="{AEDF8D98-D0F3-48B4-B980-CFB376F29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52850"/>
            <a:ext cx="4333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DD9"/>
          </a:solidFill>
          <a:ln xmlns:a="http://schemas.openxmlformats.org/drawingml/2006/main" w="0">
            <a:noFill/>
          </a:ln>
        </p:spPr>
      </p:sp>
      <p:sp>
        <p:nvSpPr>
          <p:cNvPr id="12" name="3-text-11">
            <a:extLst xmlns:a="http://schemas.openxmlformats.org/drawingml/2006/main">
              <a:ext uri="{FF2B5EF4-FFF2-40B4-BE49-F238E27FC236}">
                <a16:creationId xmlns:a16="http://schemas.microsoft.com/office/drawing/2014/main" id="{5C3B1F5B-7052-4B19-A40A-09B21138B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71925"/>
            <a:ext cx="43338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rPr>
              <a:t>01</a:t>
            </a:r>
          </a:p>
        </p:txBody>
      </p:sp>
      <p:sp>
        <p:nvSpPr>
          <p:cNvPr id="13" name="3-text-12">
            <a:extLst xmlns:a="http://schemas.openxmlformats.org/drawingml/2006/main">
              <a:ext uri="{FF2B5EF4-FFF2-40B4-BE49-F238E27FC236}">
                <a16:creationId xmlns:a16="http://schemas.microsoft.com/office/drawing/2014/main" id="{172023E9-0C69-4F2F-A656-EE0A24C06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4333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40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defRPr>
            </a:pPr>
            <a:r>
              <a:rPr sz="240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rPr>
              <a:t>Software</a:t>
            </a:r>
          </a:p>
        </p:txBody>
      </p:sp>
      <p:sp>
        <p:nvSpPr>
          <p:cNvPr id="14" name="3-text-13">
            <a:extLst xmlns:a="http://schemas.openxmlformats.org/drawingml/2006/main">
              <a:ext uri="{FF2B5EF4-FFF2-40B4-BE49-F238E27FC236}">
                <a16:creationId xmlns:a16="http://schemas.microsoft.com/office/drawing/2014/main" id="{2CAD68F2-3C81-44DD-A322-0C2E62D6B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14900"/>
            <a:ext cx="4143375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1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defRPr>
            </a:pPr>
            <a:r>
              <a:rPr sz="21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rPr>
              <a:t>Applications and integrations built for your business.</a:t>
            </a:r>
          </a:p>
        </p:txBody>
      </p:sp>
      <p:sp>
        <p:nvSpPr>
          <p:cNvPr id="15" name="3-rect-14">
            <a:extLst xmlns:a="http://schemas.openxmlformats.org/drawingml/2006/main">
              <a:ext uri="{FF2B5EF4-FFF2-40B4-BE49-F238E27FC236}">
                <a16:creationId xmlns:a16="http://schemas.microsoft.com/office/drawing/2014/main" id="{884DED5B-246A-4170-B281-646DDEA22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752850"/>
            <a:ext cx="4333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DD9"/>
          </a:solidFill>
          <a:ln xmlns:a="http://schemas.openxmlformats.org/drawingml/2006/main" w="0">
            <a:noFill/>
          </a:ln>
        </p:spPr>
      </p:sp>
      <p:sp>
        <p:nvSpPr>
          <p:cNvPr id="16" name="3-text-15">
            <a:extLst xmlns:a="http://schemas.openxmlformats.org/drawingml/2006/main">
              <a:ext uri="{FF2B5EF4-FFF2-40B4-BE49-F238E27FC236}">
                <a16:creationId xmlns:a16="http://schemas.microsoft.com/office/drawing/2014/main" id="{AA0F9CC9-9421-4AEF-8D88-1CECB3EBB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971925"/>
            <a:ext cx="43338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rPr>
              <a:t>02</a:t>
            </a:r>
          </a:p>
        </p:txBody>
      </p:sp>
      <p:sp>
        <p:nvSpPr>
          <p:cNvPr id="17" name="3-text-16">
            <a:extLst xmlns:a="http://schemas.openxmlformats.org/drawingml/2006/main">
              <a:ext uri="{FF2B5EF4-FFF2-40B4-BE49-F238E27FC236}">
                <a16:creationId xmlns:a16="http://schemas.microsoft.com/office/drawing/2014/main" id="{9048FCDC-0F12-40B8-B025-F2324F615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324350"/>
            <a:ext cx="4333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40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defRPr>
            </a:pPr>
            <a:r>
              <a:rPr sz="240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rPr>
              <a:t>Systems</a:t>
            </a:r>
          </a:p>
        </p:txBody>
      </p:sp>
      <p:sp>
        <p:nvSpPr>
          <p:cNvPr id="18" name="3-text-17">
            <a:extLst xmlns:a="http://schemas.openxmlformats.org/drawingml/2006/main">
              <a:ext uri="{FF2B5EF4-FFF2-40B4-BE49-F238E27FC236}">
                <a16:creationId xmlns:a16="http://schemas.microsoft.com/office/drawing/2014/main" id="{B6459688-E26B-44D9-84AD-4212DB00A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914900"/>
            <a:ext cx="4143375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1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defRPr>
            </a:pPr>
            <a:r>
              <a:rPr sz="21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rPr>
              <a:t>AI agents connected to company knowledge and tools.</a:t>
            </a:r>
          </a:p>
        </p:txBody>
      </p:sp>
      <p:sp>
        <p:nvSpPr>
          <p:cNvPr id="19" name="3-rect-18">
            <a:extLst xmlns:a="http://schemas.openxmlformats.org/drawingml/2006/main">
              <a:ext uri="{FF2B5EF4-FFF2-40B4-BE49-F238E27FC236}">
                <a16:creationId xmlns:a16="http://schemas.microsoft.com/office/drawing/2014/main" id="{9EEB005A-712C-4423-967B-3205DDBF3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8900" y="3752850"/>
            <a:ext cx="4333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DD9"/>
          </a:solidFill>
          <a:ln xmlns:a="http://schemas.openxmlformats.org/drawingml/2006/main" w="0">
            <a:noFill/>
          </a:ln>
        </p:spPr>
      </p:sp>
      <p:sp>
        <p:nvSpPr>
          <p:cNvPr id="20" name="3-text-19">
            <a:extLst xmlns:a="http://schemas.openxmlformats.org/drawingml/2006/main">
              <a:ext uri="{FF2B5EF4-FFF2-40B4-BE49-F238E27FC236}">
                <a16:creationId xmlns:a16="http://schemas.microsoft.com/office/drawing/2014/main" id="{B72275EF-0625-4C1D-B42C-35CC1E86A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8900" y="3971925"/>
            <a:ext cx="43338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rPr>
              <a:t>03</a:t>
            </a:r>
          </a:p>
        </p:txBody>
      </p:sp>
      <p:sp>
        <p:nvSpPr>
          <p:cNvPr id="21" name="3-text-20">
            <a:extLst xmlns:a="http://schemas.openxmlformats.org/drawingml/2006/main">
              <a:ext uri="{FF2B5EF4-FFF2-40B4-BE49-F238E27FC236}">
                <a16:creationId xmlns:a16="http://schemas.microsoft.com/office/drawing/2014/main" id="{0A588881-CDFF-4F59-82BE-B1DD536C7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8900" y="4324350"/>
            <a:ext cx="4333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40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defRPr>
            </a:pPr>
            <a:r>
              <a:rPr sz="240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rPr>
              <a:t>People</a:t>
            </a:r>
          </a:p>
        </p:txBody>
      </p:sp>
      <p:sp>
        <p:nvSpPr>
          <p:cNvPr id="22" name="3-text-21">
            <a:extLst xmlns:a="http://schemas.openxmlformats.org/drawingml/2006/main">
              <a:ext uri="{FF2B5EF4-FFF2-40B4-BE49-F238E27FC236}">
                <a16:creationId xmlns:a16="http://schemas.microsoft.com/office/drawing/2014/main" id="{08E7E91A-3594-4B82-9E44-C0CBD1994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8900" y="4914900"/>
            <a:ext cx="4143375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1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defRPr>
            </a:pPr>
            <a:r>
              <a:rPr sz="21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rPr>
              <a:t>Hands-on training in AI engineering and organisational change.</a:t>
            </a:r>
          </a:p>
        </p:txBody>
      </p:sp>
      <p:sp>
        <p:nvSpPr>
          <p:cNvPr id="23" name="3-rect-22">
            <a:extLst xmlns:a="http://schemas.openxmlformats.org/drawingml/2006/main">
              <a:ext uri="{FF2B5EF4-FFF2-40B4-BE49-F238E27FC236}">
                <a16:creationId xmlns:a16="http://schemas.microsoft.com/office/drawing/2014/main" id="{C2791397-98C6-44BA-AE88-AAEF32C0D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1402080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4F1"/>
          </a:solidFill>
          <a:ln xmlns:a="http://schemas.openxmlformats.org/drawingml/2006/main" w="0">
            <a:noFill/>
          </a:ln>
        </p:spPr>
      </p:sp>
      <p:sp>
        <p:nvSpPr>
          <p:cNvPr id="24" name="3-text-23">
            <a:extLst xmlns:a="http://schemas.openxmlformats.org/drawingml/2006/main">
              <a:ext uri="{FF2B5EF4-FFF2-40B4-BE49-F238E27FC236}">
                <a16:creationId xmlns:a16="http://schemas.microsoft.com/office/drawing/2014/main" id="{DF066BE4-004B-4EF0-BFA1-A20DFDB89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7067550"/>
            <a:ext cx="628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rPr>
              <a:t>OUR APPROACH</a:t>
            </a:r>
          </a:p>
        </p:txBody>
      </p:sp>
      <p:sp>
        <p:nvSpPr>
          <p:cNvPr id="25" name="3-text-24">
            <a:extLst xmlns:a="http://schemas.openxmlformats.org/drawingml/2006/main">
              <a:ext uri="{FF2B5EF4-FFF2-40B4-BE49-F238E27FC236}">
                <a16:creationId xmlns:a16="http://schemas.microsoft.com/office/drawing/2014/main" id="{BA1DA341-EA9F-4B8F-9D47-AE1572EB2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7353300"/>
            <a:ext cx="134302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025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defRPr>
            </a:pPr>
            <a:r>
              <a:rPr sz="2025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rPr>
              <a:t>Understand the work. Build the system. Enable the people.</a:t>
            </a:r>
          </a:p>
        </p:txBody>
      </p:sp>
    </p:spTree>
    <p:extLst>
      <p:ext uri="{BB962C8B-B14F-4D97-AF65-F5344CB8AC3E}">
        <p14:creationId xmlns:p14="http://schemas.microsoft.com/office/powerpoint/2010/main" val="37844533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2" name="" descr="Amerged wordmark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47f3e2123648f6"/>
          <a:stretch xmlns:a="http://schemas.openxmlformats.org/drawingml/2006/main"/>
        </p:blipFill>
        <p:spPr>
          <a:xfrm xmlns:a="http://schemas.openxmlformats.org/drawingml/2006/main">
            <a:off x="609600" y="336306"/>
            <a:ext cx="2143125" cy="384663"/>
          </a:xfrm>
          <a:prstGeom xmlns:a="http://schemas.openxmlformats.org/drawingml/2006/main" prst="rect">
            <a:avLst/>
          </a:prstGeom>
        </p:spPr>
      </p:pic>
      <p:sp>
        <p:nvSpPr>
          <p:cNvPr id="2" name="4-text-1">
            <a:extLst xmlns:a="http://schemas.openxmlformats.org/drawingml/2006/main">
              <a:ext uri="{FF2B5EF4-FFF2-40B4-BE49-F238E27FC236}">
                <a16:creationId xmlns:a16="http://schemas.microsoft.com/office/drawing/2014/main" id="{020601CA-1025-4E7F-B754-A840E5B66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28675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12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defRPr>
            </a:pPr>
            <a:r>
              <a:rPr sz="12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rPr>
              <a:t>Agents Merged into your business</a:t>
            </a:r>
          </a:p>
        </p:txBody>
      </p:sp>
      <p:sp>
        <p:nvSpPr>
          <p:cNvPr id="3" name="4-text-2">
            <a:extLst xmlns:a="http://schemas.openxmlformats.org/drawingml/2006/main">
              <a:ext uri="{FF2B5EF4-FFF2-40B4-BE49-F238E27FC236}">
                <a16:creationId xmlns:a16="http://schemas.microsoft.com/office/drawing/2014/main" id="{46215C0F-20B7-4ECF-A3C7-91D1B4A6B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466725"/>
            <a:ext cx="4343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rPr>
              <a:t>AMERGED / COMPANY PRESENTATION</a:t>
            </a:r>
          </a:p>
        </p:txBody>
      </p:sp>
      <p:sp>
        <p:nvSpPr>
          <p:cNvPr id="4" name="4-rect-3">
            <a:extLst xmlns:a="http://schemas.openxmlformats.org/drawingml/2006/main">
              <a:ext uri="{FF2B5EF4-FFF2-40B4-BE49-F238E27FC236}">
                <a16:creationId xmlns:a16="http://schemas.microsoft.com/office/drawing/2014/main" id="{529EF75C-8FDB-4D2F-B2B2-F735261EB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19200"/>
            <a:ext cx="1402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717"/>
          </a:solidFill>
          <a:ln xmlns:a="http://schemas.openxmlformats.org/drawingml/2006/main" w="0">
            <a:noFill/>
          </a:ln>
        </p:spPr>
      </p:sp>
      <p:sp>
        <p:nvSpPr>
          <p:cNvPr id="5" name="4-text-4">
            <a:extLst xmlns:a="http://schemas.openxmlformats.org/drawingml/2006/main">
              <a:ext uri="{FF2B5EF4-FFF2-40B4-BE49-F238E27FC236}">
                <a16:creationId xmlns:a16="http://schemas.microsoft.com/office/drawing/2014/main" id="{53226C7A-A743-4759-994E-42D978574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95425"/>
            <a:ext cx="1047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rPr>
              <a:t>04 / PROBLEM &amp; OPPORTUNITY</a:t>
            </a:r>
          </a:p>
        </p:txBody>
      </p:sp>
      <p:sp>
        <p:nvSpPr>
          <p:cNvPr id="6" name="4-text-5">
            <a:extLst xmlns:a="http://schemas.openxmlformats.org/drawingml/2006/main">
              <a:ext uri="{FF2B5EF4-FFF2-40B4-BE49-F238E27FC236}">
                <a16:creationId xmlns:a16="http://schemas.microsoft.com/office/drawing/2014/main" id="{E2731A63-45AB-4B3C-A4E5-C6743E95C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05025"/>
            <a:ext cx="126682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480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defRPr>
            </a:pPr>
            <a:r>
              <a:rPr sz="480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rPr>
              <a:t>The work behind the work</a:t>
            </a:r>
          </a:p>
        </p:txBody>
      </p:sp>
      <p:sp>
        <p:nvSpPr>
          <p:cNvPr id="7" name="4-text-6">
            <a:extLst xmlns:a="http://schemas.openxmlformats.org/drawingml/2006/main">
              <a:ext uri="{FF2B5EF4-FFF2-40B4-BE49-F238E27FC236}">
                <a16:creationId xmlns:a16="http://schemas.microsoft.com/office/drawing/2014/main" id="{5F4ABD6E-230B-4874-AD83-C2CF53A2F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14650"/>
            <a:ext cx="12382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1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defRPr>
            </a:pPr>
            <a:r>
              <a:rPr sz="21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rPr>
              <a:t>A clear view of the task before we build the system.</a:t>
            </a:r>
          </a:p>
        </p:txBody>
      </p:sp>
      <p:sp>
        <p:nvSpPr>
          <p:cNvPr id="8" name="4-rect-7">
            <a:extLst xmlns:a="http://schemas.openxmlformats.org/drawingml/2006/main">
              <a:ext uri="{FF2B5EF4-FFF2-40B4-BE49-F238E27FC236}">
                <a16:creationId xmlns:a16="http://schemas.microsoft.com/office/drawing/2014/main" id="{3CDC59B5-598E-4AFF-A06E-3044B0DE5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86725"/>
            <a:ext cx="1402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DD9"/>
          </a:solidFill>
          <a:ln xmlns:a="http://schemas.openxmlformats.org/drawingml/2006/main" w="0">
            <a:noFill/>
          </a:ln>
        </p:spPr>
      </p:sp>
      <p:sp>
        <p:nvSpPr>
          <p:cNvPr id="9" name="4-text-8">
            <a:extLst xmlns:a="http://schemas.openxmlformats.org/drawingml/2006/main">
              <a:ext uri="{FF2B5EF4-FFF2-40B4-BE49-F238E27FC236}">
                <a16:creationId xmlns:a16="http://schemas.microsoft.com/office/drawing/2014/main" id="{DD647D07-EB1C-481C-AE38-2424015D3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277225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rPr>
              <a:t>amerged.com</a:t>
            </a:r>
          </a:p>
        </p:txBody>
      </p:sp>
      <p:sp>
        <p:nvSpPr>
          <p:cNvPr id="10" name="4-text-9">
            <a:extLst xmlns:a="http://schemas.openxmlformats.org/drawingml/2006/main">
              <a:ext uri="{FF2B5EF4-FFF2-40B4-BE49-F238E27FC236}">
                <a16:creationId xmlns:a16="http://schemas.microsoft.com/office/drawing/2014/main" id="{4651D90A-CC50-42D9-8058-9FED58504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63625" y="8277225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rPr>
              <a:t>04 / 10</a:t>
            </a:r>
          </a:p>
        </p:txBody>
      </p:sp>
      <p:sp>
        <p:nvSpPr>
          <p:cNvPr id="11" name="4-rect-10">
            <a:extLst xmlns:a="http://schemas.openxmlformats.org/drawingml/2006/main">
              <a:ext uri="{FF2B5EF4-FFF2-40B4-BE49-F238E27FC236}">
                <a16:creationId xmlns:a16="http://schemas.microsoft.com/office/drawing/2014/main" id="{29CE8B33-3B48-4BBC-A69A-FCB98C2DC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05200"/>
            <a:ext cx="1402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DD9"/>
          </a:solidFill>
          <a:ln xmlns:a="http://schemas.openxmlformats.org/drawingml/2006/main" w="0">
            <a:noFill/>
          </a:ln>
        </p:spPr>
      </p:sp>
      <p:sp>
        <p:nvSpPr>
          <p:cNvPr id="12" name="4-rect-11">
            <a:extLst xmlns:a="http://schemas.openxmlformats.org/drawingml/2006/main">
              <a:ext uri="{FF2B5EF4-FFF2-40B4-BE49-F238E27FC236}">
                <a16:creationId xmlns:a16="http://schemas.microsoft.com/office/drawing/2014/main" id="{E3AF91D5-2959-4DF3-8453-34804142E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0475" y="3819525"/>
            <a:ext cx="9525" cy="2676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DD9"/>
          </a:solidFill>
          <a:ln xmlns:a="http://schemas.openxmlformats.org/drawingml/2006/main" w="0">
            <a:noFill/>
          </a:ln>
        </p:spPr>
      </p:sp>
      <p:sp>
        <p:nvSpPr>
          <p:cNvPr id="13" name="4-text-12">
            <a:extLst xmlns:a="http://schemas.openxmlformats.org/drawingml/2006/main">
              <a:ext uri="{FF2B5EF4-FFF2-40B4-BE49-F238E27FC236}">
                <a16:creationId xmlns:a16="http://schemas.microsoft.com/office/drawing/2014/main" id="{B17BD2A9-0C27-4E7A-8684-49A4A9659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29050"/>
            <a:ext cx="638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rPr>
              <a:t>CURRENT PROCESS</a:t>
            </a:r>
          </a:p>
        </p:txBody>
      </p:sp>
      <p:sp>
        <p:nvSpPr>
          <p:cNvPr id="14" name="4-text-13">
            <a:extLst xmlns:a="http://schemas.openxmlformats.org/drawingml/2006/main">
              <a:ext uri="{FF2B5EF4-FFF2-40B4-BE49-F238E27FC236}">
                <a16:creationId xmlns:a16="http://schemas.microsoft.com/office/drawing/2014/main" id="{841C9434-711A-4C32-A20E-2329DDD95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43400"/>
            <a:ext cx="6191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300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defRPr>
            </a:pPr>
            <a:r>
              <a:rPr sz="300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rPr>
              <a:t>Information is scattered</a:t>
            </a:r>
          </a:p>
        </p:txBody>
      </p:sp>
      <p:sp>
        <p:nvSpPr>
          <p:cNvPr id="15" name="4-text-14">
            <a:extLst xmlns:a="http://schemas.openxmlformats.org/drawingml/2006/main">
              <a:ext uri="{FF2B5EF4-FFF2-40B4-BE49-F238E27FC236}">
                <a16:creationId xmlns:a16="http://schemas.microsoft.com/office/drawing/2014/main" id="{50B7E9CD-12EB-4620-88CF-9376EF51B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33975"/>
            <a:ext cx="61912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325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defRPr>
            </a:pPr>
            <a:r>
              <a:rPr sz="2325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rPr>
              <a:t>People spend time finding context, moving data and repeating decisions.</a:t>
            </a:r>
          </a:p>
        </p:txBody>
      </p:sp>
      <p:sp>
        <p:nvSpPr>
          <p:cNvPr id="16" name="4-text-15">
            <a:extLst xmlns:a="http://schemas.openxmlformats.org/drawingml/2006/main">
              <a:ext uri="{FF2B5EF4-FFF2-40B4-BE49-F238E27FC236}">
                <a16:creationId xmlns:a16="http://schemas.microsoft.com/office/drawing/2014/main" id="{EF742040-784E-4D1B-81DA-266D06F6F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3829050"/>
            <a:ext cx="638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rPr>
              <a:t>DESIRED OUTCOME</a:t>
            </a:r>
          </a:p>
        </p:txBody>
      </p:sp>
      <p:sp>
        <p:nvSpPr>
          <p:cNvPr id="17" name="4-text-16">
            <a:extLst xmlns:a="http://schemas.openxmlformats.org/drawingml/2006/main">
              <a:ext uri="{FF2B5EF4-FFF2-40B4-BE49-F238E27FC236}">
                <a16:creationId xmlns:a16="http://schemas.microsoft.com/office/drawing/2014/main" id="{0F2B8103-DF87-49A4-B581-893FD7A43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4343400"/>
            <a:ext cx="6191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300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defRPr>
            </a:pPr>
            <a:r>
              <a:rPr sz="300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rPr>
              <a:t>Useful work moves forward</a:t>
            </a:r>
          </a:p>
        </p:txBody>
      </p:sp>
      <p:sp>
        <p:nvSpPr>
          <p:cNvPr id="18" name="4-text-17">
            <a:extLst xmlns:a="http://schemas.openxmlformats.org/drawingml/2006/main">
              <a:ext uri="{FF2B5EF4-FFF2-40B4-BE49-F238E27FC236}">
                <a16:creationId xmlns:a16="http://schemas.microsoft.com/office/drawing/2014/main" id="{4ABFEEEF-73A7-48CE-AB29-A74FA47BA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5133975"/>
            <a:ext cx="61912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325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defRPr>
            </a:pPr>
            <a:r>
              <a:rPr sz="2325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rPr>
              <a:t>Agents prepare the work in the tools your team already uses. People review the result.</a:t>
            </a:r>
          </a:p>
        </p:txBody>
      </p:sp>
      <p:sp>
        <p:nvSpPr>
          <p:cNvPr id="19" name="4-rect-18">
            <a:extLst xmlns:a="http://schemas.openxmlformats.org/drawingml/2006/main">
              <a:ext uri="{FF2B5EF4-FFF2-40B4-BE49-F238E27FC236}">
                <a16:creationId xmlns:a16="http://schemas.microsoft.com/office/drawing/2014/main" id="{AECA9A1A-8C0E-44DC-A276-7732DB5E3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1402080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4F1"/>
          </a:solidFill>
          <a:ln xmlns:a="http://schemas.openxmlformats.org/drawingml/2006/main" w="0">
            <a:noFill/>
          </a:ln>
        </p:spPr>
      </p:sp>
      <p:sp>
        <p:nvSpPr>
          <p:cNvPr id="20" name="4-text-19">
            <a:extLst xmlns:a="http://schemas.openxmlformats.org/drawingml/2006/main">
              <a:ext uri="{FF2B5EF4-FFF2-40B4-BE49-F238E27FC236}">
                <a16:creationId xmlns:a16="http://schemas.microsoft.com/office/drawing/2014/main" id="{E4026725-EEA0-4071-A6D8-74D8DE11E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7067550"/>
            <a:ext cx="628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rPr>
              <a:t>STARTING POINT</a:t>
            </a:r>
          </a:p>
        </p:txBody>
      </p:sp>
      <p:sp>
        <p:nvSpPr>
          <p:cNvPr id="21" name="4-text-20">
            <a:extLst xmlns:a="http://schemas.openxmlformats.org/drawingml/2006/main">
              <a:ext uri="{FF2B5EF4-FFF2-40B4-BE49-F238E27FC236}">
                <a16:creationId xmlns:a16="http://schemas.microsoft.com/office/drawing/2014/main" id="{B9DC47A6-64FD-475B-B722-93D523903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7353300"/>
            <a:ext cx="134302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025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defRPr>
            </a:pPr>
            <a:r>
              <a:rPr sz="2025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rPr>
              <a:t>A defined task, clear constraints and an outcome we can evaluate.</a:t>
            </a:r>
          </a:p>
        </p:txBody>
      </p:sp>
    </p:spTree>
    <p:extLst>
      <p:ext uri="{BB962C8B-B14F-4D97-AF65-F5344CB8AC3E}">
        <p14:creationId xmlns:p14="http://schemas.microsoft.com/office/powerpoint/2010/main" val="63418264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9" name="" descr="Amerged wordmark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e8ad95f9a0499a"/>
          <a:stretch xmlns:a="http://schemas.openxmlformats.org/drawingml/2006/main"/>
        </p:blipFill>
        <p:spPr>
          <a:xfrm xmlns:a="http://schemas.openxmlformats.org/drawingml/2006/main">
            <a:off x="609600" y="336306"/>
            <a:ext cx="2143125" cy="384663"/>
          </a:xfrm>
          <a:prstGeom xmlns:a="http://schemas.openxmlformats.org/drawingml/2006/main" prst="rect">
            <a:avLst/>
          </a:prstGeom>
        </p:spPr>
      </p:pic>
      <p:sp>
        <p:nvSpPr>
          <p:cNvPr id="2" name="5-text-1">
            <a:extLst xmlns:a="http://schemas.openxmlformats.org/drawingml/2006/main">
              <a:ext uri="{FF2B5EF4-FFF2-40B4-BE49-F238E27FC236}">
                <a16:creationId xmlns:a16="http://schemas.microsoft.com/office/drawing/2014/main" id="{B8F74411-282E-4D95-BBC0-263EED3FC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28675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12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defRPr>
            </a:pPr>
            <a:r>
              <a:rPr sz="12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rPr>
              <a:t>Agents Merged into your business</a:t>
            </a:r>
          </a:p>
        </p:txBody>
      </p:sp>
      <p:sp>
        <p:nvSpPr>
          <p:cNvPr id="3" name="5-text-2">
            <a:extLst xmlns:a="http://schemas.openxmlformats.org/drawingml/2006/main">
              <a:ext uri="{FF2B5EF4-FFF2-40B4-BE49-F238E27FC236}">
                <a16:creationId xmlns:a16="http://schemas.microsoft.com/office/drawing/2014/main" id="{695D349F-C8ED-4FE6-A006-A6451681F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466725"/>
            <a:ext cx="4343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rPr>
              <a:t>AMERGED / COMPANY PRESENTATION</a:t>
            </a:r>
          </a:p>
        </p:txBody>
      </p:sp>
      <p:sp>
        <p:nvSpPr>
          <p:cNvPr id="4" name="5-rect-3">
            <a:extLst xmlns:a="http://schemas.openxmlformats.org/drawingml/2006/main">
              <a:ext uri="{FF2B5EF4-FFF2-40B4-BE49-F238E27FC236}">
                <a16:creationId xmlns:a16="http://schemas.microsoft.com/office/drawing/2014/main" id="{A9334EBF-67BB-41EF-B4F3-CB4A4FD57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19200"/>
            <a:ext cx="1402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717"/>
          </a:solidFill>
          <a:ln xmlns:a="http://schemas.openxmlformats.org/drawingml/2006/main" w="0">
            <a:noFill/>
          </a:ln>
        </p:spPr>
      </p:sp>
      <p:sp>
        <p:nvSpPr>
          <p:cNvPr id="5" name="5-text-4">
            <a:extLst xmlns:a="http://schemas.openxmlformats.org/drawingml/2006/main">
              <a:ext uri="{FF2B5EF4-FFF2-40B4-BE49-F238E27FC236}">
                <a16:creationId xmlns:a16="http://schemas.microsoft.com/office/drawing/2014/main" id="{2DA0FD13-0BA2-482D-BB6E-C1B892482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95425"/>
            <a:ext cx="1047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rPr>
              <a:t>05 / TWO-COLUMN COMPARISON</a:t>
            </a:r>
          </a:p>
        </p:txBody>
      </p:sp>
      <p:sp>
        <p:nvSpPr>
          <p:cNvPr id="6" name="5-text-5">
            <a:extLst xmlns:a="http://schemas.openxmlformats.org/drawingml/2006/main">
              <a:ext uri="{FF2B5EF4-FFF2-40B4-BE49-F238E27FC236}">
                <a16:creationId xmlns:a16="http://schemas.microsoft.com/office/drawing/2014/main" id="{35FA859B-391E-44AC-B6D4-6B19991DC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05025"/>
            <a:ext cx="126682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480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defRPr>
            </a:pPr>
            <a:r>
              <a:rPr sz="480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rPr>
              <a:t>Two ways to deliver the work</a:t>
            </a:r>
          </a:p>
        </p:txBody>
      </p:sp>
      <p:sp>
        <p:nvSpPr>
          <p:cNvPr id="7" name="5-text-6">
            <a:extLst xmlns:a="http://schemas.openxmlformats.org/drawingml/2006/main">
              <a:ext uri="{FF2B5EF4-FFF2-40B4-BE49-F238E27FC236}">
                <a16:creationId xmlns:a16="http://schemas.microsoft.com/office/drawing/2014/main" id="{ED18FF8E-CF35-4D94-874D-8F7431E93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14650"/>
            <a:ext cx="12382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1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defRPr>
            </a:pPr>
            <a:r>
              <a:rPr sz="21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rPr>
              <a:t>A balanced comparison with the same criteria on both sides.</a:t>
            </a:r>
          </a:p>
        </p:txBody>
      </p:sp>
      <p:sp>
        <p:nvSpPr>
          <p:cNvPr id="8" name="5-rect-7">
            <a:extLst xmlns:a="http://schemas.openxmlformats.org/drawingml/2006/main">
              <a:ext uri="{FF2B5EF4-FFF2-40B4-BE49-F238E27FC236}">
                <a16:creationId xmlns:a16="http://schemas.microsoft.com/office/drawing/2014/main" id="{C411A86A-C5FC-43DB-BBA1-F7CBF542E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86725"/>
            <a:ext cx="1402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DD9"/>
          </a:solidFill>
          <a:ln xmlns:a="http://schemas.openxmlformats.org/drawingml/2006/main" w="0">
            <a:noFill/>
          </a:ln>
        </p:spPr>
      </p:sp>
      <p:sp>
        <p:nvSpPr>
          <p:cNvPr id="9" name="5-text-8">
            <a:extLst xmlns:a="http://schemas.openxmlformats.org/drawingml/2006/main">
              <a:ext uri="{FF2B5EF4-FFF2-40B4-BE49-F238E27FC236}">
                <a16:creationId xmlns:a16="http://schemas.microsoft.com/office/drawing/2014/main" id="{A54470A6-A0E4-4361-B65E-C58D81807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277225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rPr>
              <a:t>amerged.com</a:t>
            </a:r>
          </a:p>
        </p:txBody>
      </p:sp>
      <p:sp>
        <p:nvSpPr>
          <p:cNvPr id="10" name="5-text-9">
            <a:extLst xmlns:a="http://schemas.openxmlformats.org/drawingml/2006/main">
              <a:ext uri="{FF2B5EF4-FFF2-40B4-BE49-F238E27FC236}">
                <a16:creationId xmlns:a16="http://schemas.microsoft.com/office/drawing/2014/main" id="{A0CD7EF9-DB9A-4D28-9750-52F21FA54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63625" y="8277225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rPr>
              <a:t>05 / 10</a:t>
            </a:r>
          </a:p>
        </p:txBody>
      </p:sp>
      <p:sp>
        <p:nvSpPr>
          <p:cNvPr id="11" name="5-text-10">
            <a:extLst xmlns:a="http://schemas.openxmlformats.org/drawingml/2006/main">
              <a:ext uri="{FF2B5EF4-FFF2-40B4-BE49-F238E27FC236}">
                <a16:creationId xmlns:a16="http://schemas.microsoft.com/office/drawing/2014/main" id="{6768E22A-F9BD-49FC-B283-0CBD4ADB3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rPr>
              <a:t>MANUAL WORKFLOW</a:t>
            </a:r>
          </a:p>
        </p:txBody>
      </p:sp>
      <p:sp>
        <p:nvSpPr>
          <p:cNvPr id="12" name="5-text-11">
            <a:extLst xmlns:a="http://schemas.openxmlformats.org/drawingml/2006/main">
              <a:ext uri="{FF2B5EF4-FFF2-40B4-BE49-F238E27FC236}">
                <a16:creationId xmlns:a16="http://schemas.microsoft.com/office/drawing/2014/main" id="{7B424F6F-A010-4CCA-B079-8FE095C63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373380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rPr>
              <a:t>AGENT-ASSISTED WORKFLOW</a:t>
            </a:r>
          </a:p>
        </p:txBody>
      </p:sp>
      <p:sp>
        <p:nvSpPr>
          <p:cNvPr id="13" name="5-rect-12">
            <a:extLst xmlns:a="http://schemas.openxmlformats.org/drawingml/2006/main">
              <a:ext uri="{FF2B5EF4-FFF2-40B4-BE49-F238E27FC236}">
                <a16:creationId xmlns:a16="http://schemas.microsoft.com/office/drawing/2014/main" id="{317A5A62-D4C8-4D83-AEAC-EFFD0EFEA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0475" y="3667125"/>
            <a:ext cx="9525" cy="2895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DD9"/>
          </a:solidFill>
          <a:ln xmlns:a="http://schemas.openxmlformats.org/drawingml/2006/main" w="0">
            <a:noFill/>
          </a:ln>
        </p:spPr>
      </p:sp>
      <p:sp>
        <p:nvSpPr>
          <p:cNvPr id="14" name="5-text-13">
            <a:extLst xmlns:a="http://schemas.openxmlformats.org/drawingml/2006/main">
              <a:ext uri="{FF2B5EF4-FFF2-40B4-BE49-F238E27FC236}">
                <a16:creationId xmlns:a16="http://schemas.microsoft.com/office/drawing/2014/main" id="{A36E8C29-53B7-4137-8562-5FA3506A8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57675"/>
            <a:ext cx="633412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25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defRPr>
            </a:pPr>
            <a:r>
              <a:rPr sz="225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rPr>
              <a:t>Find context for each task</a:t>
            </a:r>
          </a:p>
        </p:txBody>
      </p:sp>
      <p:sp>
        <p:nvSpPr>
          <p:cNvPr id="15" name="5-text-14">
            <a:extLst xmlns:a="http://schemas.openxmlformats.org/drawingml/2006/main">
              <a:ext uri="{FF2B5EF4-FFF2-40B4-BE49-F238E27FC236}">
                <a16:creationId xmlns:a16="http://schemas.microsoft.com/office/drawing/2014/main" id="{E2A183FB-2879-46B4-B932-3A61698D8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4257675"/>
            <a:ext cx="62865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25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defRPr>
            </a:pPr>
            <a:r>
              <a:rPr sz="225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rPr>
              <a:t>Use a shared company context</a:t>
            </a:r>
          </a:p>
        </p:txBody>
      </p:sp>
      <p:sp>
        <p:nvSpPr>
          <p:cNvPr id="16" name="5-rect-15">
            <a:extLst xmlns:a="http://schemas.openxmlformats.org/drawingml/2006/main">
              <a:ext uri="{FF2B5EF4-FFF2-40B4-BE49-F238E27FC236}">
                <a16:creationId xmlns:a16="http://schemas.microsoft.com/office/drawing/2014/main" id="{4C96028D-9354-41C7-AFC7-9C7D6338A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95850"/>
            <a:ext cx="6381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DD9"/>
          </a:solidFill>
          <a:ln xmlns:a="http://schemas.openxmlformats.org/drawingml/2006/main" w="0">
            <a:noFill/>
          </a:ln>
        </p:spPr>
      </p:sp>
      <p:sp>
        <p:nvSpPr>
          <p:cNvPr id="17" name="5-rect-16">
            <a:extLst xmlns:a="http://schemas.openxmlformats.org/drawingml/2006/main">
              <a:ext uri="{FF2B5EF4-FFF2-40B4-BE49-F238E27FC236}">
                <a16:creationId xmlns:a16="http://schemas.microsoft.com/office/drawing/2014/main" id="{FB79148A-9B7B-41CA-8170-087571879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4895850"/>
            <a:ext cx="6381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DD9"/>
          </a:solidFill>
          <a:ln xmlns:a="http://schemas.openxmlformats.org/drawingml/2006/main" w="0">
            <a:noFill/>
          </a:ln>
        </p:spPr>
      </p:sp>
      <p:sp>
        <p:nvSpPr>
          <p:cNvPr id="18" name="5-text-17">
            <a:extLst xmlns:a="http://schemas.openxmlformats.org/drawingml/2006/main">
              <a:ext uri="{FF2B5EF4-FFF2-40B4-BE49-F238E27FC236}">
                <a16:creationId xmlns:a16="http://schemas.microsoft.com/office/drawing/2014/main" id="{EF0FDD28-EEAA-45F9-8A92-A9E837988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29200"/>
            <a:ext cx="633412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25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defRPr>
            </a:pPr>
            <a:r>
              <a:rPr sz="225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rPr>
              <a:t>Move data between tools</a:t>
            </a:r>
          </a:p>
        </p:txBody>
      </p:sp>
      <p:sp>
        <p:nvSpPr>
          <p:cNvPr id="19" name="5-text-18">
            <a:extLst xmlns:a="http://schemas.openxmlformats.org/drawingml/2006/main">
              <a:ext uri="{FF2B5EF4-FFF2-40B4-BE49-F238E27FC236}">
                <a16:creationId xmlns:a16="http://schemas.microsoft.com/office/drawing/2014/main" id="{F1C11D42-A24F-4D9F-8E1C-A326A8BFA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5029200"/>
            <a:ext cx="62865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25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defRPr>
            </a:pPr>
            <a:r>
              <a:rPr sz="225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rPr>
              <a:t>Connect the tools in one workflow</a:t>
            </a:r>
          </a:p>
        </p:txBody>
      </p:sp>
      <p:sp>
        <p:nvSpPr>
          <p:cNvPr id="20" name="5-rect-19">
            <a:extLst xmlns:a="http://schemas.openxmlformats.org/drawingml/2006/main">
              <a:ext uri="{FF2B5EF4-FFF2-40B4-BE49-F238E27FC236}">
                <a16:creationId xmlns:a16="http://schemas.microsoft.com/office/drawing/2014/main" id="{DD7E30E4-8F30-4398-92D1-2A0318D00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67375"/>
            <a:ext cx="6381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DD9"/>
          </a:solidFill>
          <a:ln xmlns:a="http://schemas.openxmlformats.org/drawingml/2006/main" w="0">
            <a:noFill/>
          </a:ln>
        </p:spPr>
      </p:sp>
      <p:sp>
        <p:nvSpPr>
          <p:cNvPr id="21" name="5-rect-20">
            <a:extLst xmlns:a="http://schemas.openxmlformats.org/drawingml/2006/main">
              <a:ext uri="{FF2B5EF4-FFF2-40B4-BE49-F238E27FC236}">
                <a16:creationId xmlns:a16="http://schemas.microsoft.com/office/drawing/2014/main" id="{5D3E7F44-26A8-4EC4-909E-243EB86A5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5667375"/>
            <a:ext cx="6381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DD9"/>
          </a:solidFill>
          <a:ln xmlns:a="http://schemas.openxmlformats.org/drawingml/2006/main" w="0">
            <a:noFill/>
          </a:ln>
        </p:spPr>
      </p:sp>
      <p:sp>
        <p:nvSpPr>
          <p:cNvPr id="22" name="5-text-21">
            <a:extLst xmlns:a="http://schemas.openxmlformats.org/drawingml/2006/main">
              <a:ext uri="{FF2B5EF4-FFF2-40B4-BE49-F238E27FC236}">
                <a16:creationId xmlns:a16="http://schemas.microsoft.com/office/drawing/2014/main" id="{37803778-BD52-4000-8478-B0305919A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00725"/>
            <a:ext cx="633412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25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defRPr>
            </a:pPr>
            <a:r>
              <a:rPr sz="225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rPr>
              <a:t>Prepare every output by hand</a:t>
            </a:r>
          </a:p>
        </p:txBody>
      </p:sp>
      <p:sp>
        <p:nvSpPr>
          <p:cNvPr id="23" name="5-text-22">
            <a:extLst xmlns:a="http://schemas.openxmlformats.org/drawingml/2006/main">
              <a:ext uri="{FF2B5EF4-FFF2-40B4-BE49-F238E27FC236}">
                <a16:creationId xmlns:a16="http://schemas.microsoft.com/office/drawing/2014/main" id="{DAA0507E-D7DA-4CA2-9953-7454A5110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5800725"/>
            <a:ext cx="62865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25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defRPr>
            </a:pPr>
            <a:r>
              <a:rPr sz="225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rPr>
              <a:t>Review the output before action</a:t>
            </a:r>
          </a:p>
        </p:txBody>
      </p:sp>
      <p:sp>
        <p:nvSpPr>
          <p:cNvPr id="24" name="5-rect-23">
            <a:extLst xmlns:a="http://schemas.openxmlformats.org/drawingml/2006/main">
              <a:ext uri="{FF2B5EF4-FFF2-40B4-BE49-F238E27FC236}">
                <a16:creationId xmlns:a16="http://schemas.microsoft.com/office/drawing/2014/main" id="{5F1ACF8D-A168-43BA-AD00-21C6334C3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6381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DD9"/>
          </a:solidFill>
          <a:ln xmlns:a="http://schemas.openxmlformats.org/drawingml/2006/main" w="0">
            <a:noFill/>
          </a:ln>
        </p:spPr>
      </p:sp>
      <p:sp>
        <p:nvSpPr>
          <p:cNvPr id="25" name="5-rect-24">
            <a:extLst xmlns:a="http://schemas.openxmlformats.org/drawingml/2006/main">
              <a:ext uri="{FF2B5EF4-FFF2-40B4-BE49-F238E27FC236}">
                <a16:creationId xmlns:a16="http://schemas.microsoft.com/office/drawing/2014/main" id="{10BB7786-A241-4317-BAA1-4E341ECFB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6438900"/>
            <a:ext cx="6381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DD9"/>
          </a:solidFill>
          <a:ln xmlns:a="http://schemas.openxmlformats.org/drawingml/2006/main" w="0">
            <a:noFill/>
          </a:ln>
        </p:spPr>
      </p:sp>
      <p:sp>
        <p:nvSpPr>
          <p:cNvPr id="26" name="5-rect-25">
            <a:extLst xmlns:a="http://schemas.openxmlformats.org/drawingml/2006/main">
              <a:ext uri="{FF2B5EF4-FFF2-40B4-BE49-F238E27FC236}">
                <a16:creationId xmlns:a16="http://schemas.microsoft.com/office/drawing/2014/main" id="{B8D03546-C6C9-490F-8E3A-F0CC9F94E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1402080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4F1"/>
          </a:solidFill>
          <a:ln xmlns:a="http://schemas.openxmlformats.org/drawingml/2006/main" w="0">
            <a:noFill/>
          </a:ln>
        </p:spPr>
      </p:sp>
      <p:sp>
        <p:nvSpPr>
          <p:cNvPr id="27" name="5-text-26">
            <a:extLst xmlns:a="http://schemas.openxmlformats.org/drawingml/2006/main">
              <a:ext uri="{FF2B5EF4-FFF2-40B4-BE49-F238E27FC236}">
                <a16:creationId xmlns:a16="http://schemas.microsoft.com/office/drawing/2014/main" id="{8DEF4C31-F248-4CF5-981B-EBF259B8B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7067550"/>
            <a:ext cx="628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rPr>
              <a:t>DECISION CRITERIA</a:t>
            </a:r>
          </a:p>
        </p:txBody>
      </p:sp>
      <p:sp>
        <p:nvSpPr>
          <p:cNvPr id="28" name="5-text-27">
            <a:extLst xmlns:a="http://schemas.openxmlformats.org/drawingml/2006/main">
              <a:ext uri="{FF2B5EF4-FFF2-40B4-BE49-F238E27FC236}">
                <a16:creationId xmlns:a16="http://schemas.microsoft.com/office/drawing/2014/main" id="{57EA5C41-3E7C-4FE4-8DA4-2066D851B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7353300"/>
            <a:ext cx="134302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025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defRPr>
            </a:pPr>
            <a:r>
              <a:rPr sz="2025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rPr>
              <a:t>Quality, effort and the level of oversight the task needs.</a:t>
            </a:r>
          </a:p>
        </p:txBody>
      </p:sp>
    </p:spTree>
    <p:extLst>
      <p:ext uri="{BB962C8B-B14F-4D97-AF65-F5344CB8AC3E}">
        <p14:creationId xmlns:p14="http://schemas.microsoft.com/office/powerpoint/2010/main" val="204455515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6" name="" descr="Amerged wordmark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88cb11ea2540e5"/>
          <a:stretch xmlns:a="http://schemas.openxmlformats.org/drawingml/2006/main"/>
        </p:blipFill>
        <p:spPr>
          <a:xfrm xmlns:a="http://schemas.openxmlformats.org/drawingml/2006/main">
            <a:off x="609600" y="336306"/>
            <a:ext cx="2143125" cy="384663"/>
          </a:xfrm>
          <a:prstGeom xmlns:a="http://schemas.openxmlformats.org/drawingml/2006/main" prst="rect">
            <a:avLst/>
          </a:prstGeom>
        </p:spPr>
      </p:pic>
      <p:sp>
        <p:nvSpPr>
          <p:cNvPr id="2" name="6-text-1">
            <a:extLst xmlns:a="http://schemas.openxmlformats.org/drawingml/2006/main">
              <a:ext uri="{FF2B5EF4-FFF2-40B4-BE49-F238E27FC236}">
                <a16:creationId xmlns:a16="http://schemas.microsoft.com/office/drawing/2014/main" id="{C407C96F-1348-44A4-ADA9-D8C859250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28675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12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defRPr>
            </a:pPr>
            <a:r>
              <a:rPr sz="12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rPr>
              <a:t>Agents Merged into your business</a:t>
            </a:r>
          </a:p>
        </p:txBody>
      </p:sp>
      <p:sp>
        <p:nvSpPr>
          <p:cNvPr id="3" name="6-text-2">
            <a:extLst xmlns:a="http://schemas.openxmlformats.org/drawingml/2006/main">
              <a:ext uri="{FF2B5EF4-FFF2-40B4-BE49-F238E27FC236}">
                <a16:creationId xmlns:a16="http://schemas.microsoft.com/office/drawing/2014/main" id="{6403CFC3-4B2E-4551-97FF-E22E17237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466725"/>
            <a:ext cx="4343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rPr>
              <a:t>AMERGED / COMPANY PRESENTATION</a:t>
            </a:r>
          </a:p>
        </p:txBody>
      </p:sp>
      <p:sp>
        <p:nvSpPr>
          <p:cNvPr id="4" name="6-rect-3">
            <a:extLst xmlns:a="http://schemas.openxmlformats.org/drawingml/2006/main">
              <a:ext uri="{FF2B5EF4-FFF2-40B4-BE49-F238E27FC236}">
                <a16:creationId xmlns:a16="http://schemas.microsoft.com/office/drawing/2014/main" id="{EB56DA94-BBCE-4FE8-A947-7610F6485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19200"/>
            <a:ext cx="1402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717"/>
          </a:solidFill>
          <a:ln xmlns:a="http://schemas.openxmlformats.org/drawingml/2006/main" w="0">
            <a:noFill/>
          </a:ln>
        </p:spPr>
      </p:sp>
      <p:sp>
        <p:nvSpPr>
          <p:cNvPr id="5" name="6-text-4">
            <a:extLst xmlns:a="http://schemas.openxmlformats.org/drawingml/2006/main">
              <a:ext uri="{FF2B5EF4-FFF2-40B4-BE49-F238E27FC236}">
                <a16:creationId xmlns:a16="http://schemas.microsoft.com/office/drawing/2014/main" id="{98427D5B-FAAF-4F6D-8F5E-339CB0E1E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95425"/>
            <a:ext cx="1047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rPr>
              <a:t>06 / SERVICES</a:t>
            </a:r>
          </a:p>
        </p:txBody>
      </p:sp>
      <p:sp>
        <p:nvSpPr>
          <p:cNvPr id="6" name="6-text-5">
            <a:extLst xmlns:a="http://schemas.openxmlformats.org/drawingml/2006/main">
              <a:ext uri="{FF2B5EF4-FFF2-40B4-BE49-F238E27FC236}">
                <a16:creationId xmlns:a16="http://schemas.microsoft.com/office/drawing/2014/main" id="{978BAFF5-A732-41D3-BD0A-EA3AA1E24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05025"/>
            <a:ext cx="126682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480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defRPr>
            </a:pPr>
            <a:r>
              <a:rPr sz="480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rPr>
              <a:t>Three disciplines, one practice</a:t>
            </a:r>
          </a:p>
        </p:txBody>
      </p:sp>
      <p:sp>
        <p:nvSpPr>
          <p:cNvPr id="7" name="6-text-6">
            <a:extLst xmlns:a="http://schemas.openxmlformats.org/drawingml/2006/main">
              <a:ext uri="{FF2B5EF4-FFF2-40B4-BE49-F238E27FC236}">
                <a16:creationId xmlns:a16="http://schemas.microsoft.com/office/drawing/2014/main" id="{9377FB54-E8D5-42FC-A142-5308D90CB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14650"/>
            <a:ext cx="12382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1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defRPr>
            </a:pPr>
            <a:r>
              <a:rPr sz="21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rPr>
              <a:t>Choose the work that makes a useful difference.</a:t>
            </a:r>
          </a:p>
        </p:txBody>
      </p:sp>
      <p:sp>
        <p:nvSpPr>
          <p:cNvPr id="8" name="6-rect-7">
            <a:extLst xmlns:a="http://schemas.openxmlformats.org/drawingml/2006/main">
              <a:ext uri="{FF2B5EF4-FFF2-40B4-BE49-F238E27FC236}">
                <a16:creationId xmlns:a16="http://schemas.microsoft.com/office/drawing/2014/main" id="{BB468AA0-849D-4C8F-B7BA-45EAB417C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86725"/>
            <a:ext cx="1402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DD9"/>
          </a:solidFill>
          <a:ln xmlns:a="http://schemas.openxmlformats.org/drawingml/2006/main" w="0">
            <a:noFill/>
          </a:ln>
        </p:spPr>
      </p:sp>
      <p:sp>
        <p:nvSpPr>
          <p:cNvPr id="9" name="6-text-8">
            <a:extLst xmlns:a="http://schemas.openxmlformats.org/drawingml/2006/main">
              <a:ext uri="{FF2B5EF4-FFF2-40B4-BE49-F238E27FC236}">
                <a16:creationId xmlns:a16="http://schemas.microsoft.com/office/drawing/2014/main" id="{BB082C40-FC52-4A87-ACD4-AD7217F9D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277225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rPr>
              <a:t>amerged.com</a:t>
            </a:r>
          </a:p>
        </p:txBody>
      </p:sp>
      <p:sp>
        <p:nvSpPr>
          <p:cNvPr id="10" name="6-text-9">
            <a:extLst xmlns:a="http://schemas.openxmlformats.org/drawingml/2006/main">
              <a:ext uri="{FF2B5EF4-FFF2-40B4-BE49-F238E27FC236}">
                <a16:creationId xmlns:a16="http://schemas.microsoft.com/office/drawing/2014/main" id="{AC29D2EA-77B7-49A8-8BF4-88C950CB2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63625" y="8277225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rPr>
              <a:t>06 / 10</a:t>
            </a:r>
          </a:p>
        </p:txBody>
      </p:sp>
      <p:sp>
        <p:nvSpPr>
          <p:cNvPr id="11" name="6-rect-10">
            <a:extLst xmlns:a="http://schemas.openxmlformats.org/drawingml/2006/main">
              <a:ext uri="{FF2B5EF4-FFF2-40B4-BE49-F238E27FC236}">
                <a16:creationId xmlns:a16="http://schemas.microsoft.com/office/drawing/2014/main" id="{865A3684-7AE4-4DD1-B161-65EA7177C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52850"/>
            <a:ext cx="4333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DD9"/>
          </a:solidFill>
          <a:ln xmlns:a="http://schemas.openxmlformats.org/drawingml/2006/main" w="0">
            <a:noFill/>
          </a:ln>
        </p:spPr>
      </p:sp>
      <p:sp>
        <p:nvSpPr>
          <p:cNvPr id="12" name="6-text-11">
            <a:extLst xmlns:a="http://schemas.openxmlformats.org/drawingml/2006/main">
              <a:ext uri="{FF2B5EF4-FFF2-40B4-BE49-F238E27FC236}">
                <a16:creationId xmlns:a16="http://schemas.microsoft.com/office/drawing/2014/main" id="{BB873658-99B7-4018-822D-EFEB41C6E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71925"/>
            <a:ext cx="43338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rPr>
              <a:t>01</a:t>
            </a:r>
          </a:p>
        </p:txBody>
      </p:sp>
      <p:sp>
        <p:nvSpPr>
          <p:cNvPr id="13" name="6-text-12">
            <a:extLst xmlns:a="http://schemas.openxmlformats.org/drawingml/2006/main">
              <a:ext uri="{FF2B5EF4-FFF2-40B4-BE49-F238E27FC236}">
                <a16:creationId xmlns:a16="http://schemas.microsoft.com/office/drawing/2014/main" id="{9DE7F72A-99CC-4C3D-9A1D-9AC82B646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4333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40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defRPr>
            </a:pPr>
            <a:r>
              <a:rPr sz="240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rPr>
              <a:t>Custom AI software</a:t>
            </a:r>
          </a:p>
        </p:txBody>
      </p:sp>
      <p:sp>
        <p:nvSpPr>
          <p:cNvPr id="14" name="6-text-13">
            <a:extLst xmlns:a="http://schemas.openxmlformats.org/drawingml/2006/main">
              <a:ext uri="{FF2B5EF4-FFF2-40B4-BE49-F238E27FC236}">
                <a16:creationId xmlns:a16="http://schemas.microsoft.com/office/drawing/2014/main" id="{A86A7D46-FF4F-49AA-8793-97F46A8C9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14900"/>
            <a:ext cx="4143375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1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defRPr>
            </a:pPr>
            <a:r>
              <a:rPr sz="21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rPr>
              <a:t>Applications, integrations and tools built around your data.</a:t>
            </a:r>
          </a:p>
        </p:txBody>
      </p:sp>
      <p:sp>
        <p:nvSpPr>
          <p:cNvPr id="15" name="6-rect-14">
            <a:extLst xmlns:a="http://schemas.openxmlformats.org/drawingml/2006/main">
              <a:ext uri="{FF2B5EF4-FFF2-40B4-BE49-F238E27FC236}">
                <a16:creationId xmlns:a16="http://schemas.microsoft.com/office/drawing/2014/main" id="{489818EF-29F2-48BD-ACE4-3813EFC2B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752850"/>
            <a:ext cx="4333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DD9"/>
          </a:solidFill>
          <a:ln xmlns:a="http://schemas.openxmlformats.org/drawingml/2006/main" w="0">
            <a:noFill/>
          </a:ln>
        </p:spPr>
      </p:sp>
      <p:sp>
        <p:nvSpPr>
          <p:cNvPr id="16" name="6-text-15">
            <a:extLst xmlns:a="http://schemas.openxmlformats.org/drawingml/2006/main">
              <a:ext uri="{FF2B5EF4-FFF2-40B4-BE49-F238E27FC236}">
                <a16:creationId xmlns:a16="http://schemas.microsoft.com/office/drawing/2014/main" id="{7E86B40C-78B4-4C2E-AD92-0C996CA70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971925"/>
            <a:ext cx="43338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rPr>
              <a:t>02</a:t>
            </a:r>
          </a:p>
        </p:txBody>
      </p:sp>
      <p:sp>
        <p:nvSpPr>
          <p:cNvPr id="17" name="6-text-16">
            <a:extLst xmlns:a="http://schemas.openxmlformats.org/drawingml/2006/main">
              <a:ext uri="{FF2B5EF4-FFF2-40B4-BE49-F238E27FC236}">
                <a16:creationId xmlns:a16="http://schemas.microsoft.com/office/drawing/2014/main" id="{7EE7A854-6CBF-4A45-91FE-B67222A16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324350"/>
            <a:ext cx="4333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40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defRPr>
            </a:pPr>
            <a:r>
              <a:rPr sz="240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rPr>
              <a:t>Agentic transformation</a:t>
            </a:r>
          </a:p>
        </p:txBody>
      </p:sp>
      <p:sp>
        <p:nvSpPr>
          <p:cNvPr id="18" name="6-text-17">
            <a:extLst xmlns:a="http://schemas.openxmlformats.org/drawingml/2006/main">
              <a:ext uri="{FF2B5EF4-FFF2-40B4-BE49-F238E27FC236}">
                <a16:creationId xmlns:a16="http://schemas.microsoft.com/office/drawing/2014/main" id="{C392D309-14A9-42A5-AA0D-629952707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914900"/>
            <a:ext cx="4143375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1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defRPr>
            </a:pPr>
            <a:r>
              <a:rPr sz="21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rPr>
              <a:t>Process knowledge becomes context for systems that do the work.</a:t>
            </a:r>
          </a:p>
        </p:txBody>
      </p:sp>
      <p:sp>
        <p:nvSpPr>
          <p:cNvPr id="19" name="6-rect-18">
            <a:extLst xmlns:a="http://schemas.openxmlformats.org/drawingml/2006/main">
              <a:ext uri="{FF2B5EF4-FFF2-40B4-BE49-F238E27FC236}">
                <a16:creationId xmlns:a16="http://schemas.microsoft.com/office/drawing/2014/main" id="{83E0687C-0BD0-453D-B26E-1F854B9E9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8900" y="3752850"/>
            <a:ext cx="4333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DD9"/>
          </a:solidFill>
          <a:ln xmlns:a="http://schemas.openxmlformats.org/drawingml/2006/main" w="0">
            <a:noFill/>
          </a:ln>
        </p:spPr>
      </p:sp>
      <p:sp>
        <p:nvSpPr>
          <p:cNvPr id="20" name="6-text-19">
            <a:extLst xmlns:a="http://schemas.openxmlformats.org/drawingml/2006/main">
              <a:ext uri="{FF2B5EF4-FFF2-40B4-BE49-F238E27FC236}">
                <a16:creationId xmlns:a16="http://schemas.microsoft.com/office/drawing/2014/main" id="{96EB0DD2-CB7C-469B-B877-5344C3340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8900" y="3971925"/>
            <a:ext cx="43338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rPr>
              <a:t>03</a:t>
            </a:r>
          </a:p>
        </p:txBody>
      </p:sp>
      <p:sp>
        <p:nvSpPr>
          <p:cNvPr id="21" name="6-text-20">
            <a:extLst xmlns:a="http://schemas.openxmlformats.org/drawingml/2006/main">
              <a:ext uri="{FF2B5EF4-FFF2-40B4-BE49-F238E27FC236}">
                <a16:creationId xmlns:a16="http://schemas.microsoft.com/office/drawing/2014/main" id="{5EA03CC4-07D2-4A01-AD46-3F89FD3C0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8900" y="4324350"/>
            <a:ext cx="4333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40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defRPr>
            </a:pPr>
            <a:r>
              <a:rPr sz="240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rPr>
              <a:t>Training &amp; workshops</a:t>
            </a:r>
          </a:p>
        </p:txBody>
      </p:sp>
      <p:sp>
        <p:nvSpPr>
          <p:cNvPr id="22" name="6-text-21">
            <a:extLst xmlns:a="http://schemas.openxmlformats.org/drawingml/2006/main">
              <a:ext uri="{FF2B5EF4-FFF2-40B4-BE49-F238E27FC236}">
                <a16:creationId xmlns:a16="http://schemas.microsoft.com/office/drawing/2014/main" id="{196D83F0-6C0E-48A8-993A-A2B8CFE22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8900" y="4914900"/>
            <a:ext cx="4143375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1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defRPr>
            </a:pPr>
            <a:r>
              <a:rPr sz="21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rPr>
              <a:t>Hands-on AI agents, AI engineering and organisational change.</a:t>
            </a:r>
          </a:p>
        </p:txBody>
      </p:sp>
      <p:sp>
        <p:nvSpPr>
          <p:cNvPr id="23" name="6-rect-22">
            <a:extLst xmlns:a="http://schemas.openxmlformats.org/drawingml/2006/main">
              <a:ext uri="{FF2B5EF4-FFF2-40B4-BE49-F238E27FC236}">
                <a16:creationId xmlns:a16="http://schemas.microsoft.com/office/drawing/2014/main" id="{D70711DF-0CEF-4C3C-B3A5-8429C0347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1402080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4F1"/>
          </a:solidFill>
          <a:ln xmlns:a="http://schemas.openxmlformats.org/drawingml/2006/main" w="0">
            <a:noFill/>
          </a:ln>
        </p:spPr>
      </p:sp>
      <p:sp>
        <p:nvSpPr>
          <p:cNvPr id="24" name="6-text-23">
            <a:extLst xmlns:a="http://schemas.openxmlformats.org/drawingml/2006/main">
              <a:ext uri="{FF2B5EF4-FFF2-40B4-BE49-F238E27FC236}">
                <a16:creationId xmlns:a16="http://schemas.microsoft.com/office/drawing/2014/main" id="{5263FC2D-A8D6-4C38-B4CD-3137B3864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7067550"/>
            <a:ext cx="628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rPr>
              <a:t>SCOPE</a:t>
            </a:r>
          </a:p>
        </p:txBody>
      </p:sp>
      <p:sp>
        <p:nvSpPr>
          <p:cNvPr id="25" name="6-text-24">
            <a:extLst xmlns:a="http://schemas.openxmlformats.org/drawingml/2006/main">
              <a:ext uri="{FF2B5EF4-FFF2-40B4-BE49-F238E27FC236}">
                <a16:creationId xmlns:a16="http://schemas.microsoft.com/office/drawing/2014/main" id="{128501CF-3AD1-40A4-B324-9B3BCFECC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7353300"/>
            <a:ext cx="134302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025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defRPr>
            </a:pPr>
            <a:r>
              <a:rPr sz="2025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rPr>
              <a:t>A defined opportunity, a working system and a team that can use it.</a:t>
            </a:r>
          </a:p>
        </p:txBody>
      </p:sp>
    </p:spTree>
    <p:extLst>
      <p:ext uri="{BB962C8B-B14F-4D97-AF65-F5344CB8AC3E}">
        <p14:creationId xmlns:p14="http://schemas.microsoft.com/office/powerpoint/2010/main" val="162659007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6" name="" descr="Amerged wordmark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e1e87037dc41cb"/>
          <a:stretch xmlns:a="http://schemas.openxmlformats.org/drawingml/2006/main"/>
        </p:blipFill>
        <p:spPr>
          <a:xfrm xmlns:a="http://schemas.openxmlformats.org/drawingml/2006/main">
            <a:off x="609600" y="336306"/>
            <a:ext cx="2143125" cy="384663"/>
          </a:xfrm>
          <a:prstGeom xmlns:a="http://schemas.openxmlformats.org/drawingml/2006/main" prst="rect">
            <a:avLst/>
          </a:prstGeom>
        </p:spPr>
      </p:pic>
      <p:sp>
        <p:nvSpPr>
          <p:cNvPr id="2" name="7-text-1">
            <a:extLst xmlns:a="http://schemas.openxmlformats.org/drawingml/2006/main">
              <a:ext uri="{FF2B5EF4-FFF2-40B4-BE49-F238E27FC236}">
                <a16:creationId xmlns:a16="http://schemas.microsoft.com/office/drawing/2014/main" id="{59BD4833-531F-45A2-A0C7-190DDD892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28675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12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defRPr>
            </a:pPr>
            <a:r>
              <a:rPr sz="12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rPr>
              <a:t>Agents Merged into your business</a:t>
            </a:r>
          </a:p>
        </p:txBody>
      </p:sp>
      <p:sp>
        <p:nvSpPr>
          <p:cNvPr id="3" name="7-text-2">
            <a:extLst xmlns:a="http://schemas.openxmlformats.org/drawingml/2006/main">
              <a:ext uri="{FF2B5EF4-FFF2-40B4-BE49-F238E27FC236}">
                <a16:creationId xmlns:a16="http://schemas.microsoft.com/office/drawing/2014/main" id="{D6769229-3E6D-4A5A-A63C-F46C54F13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466725"/>
            <a:ext cx="4343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rPr>
              <a:t>AMERGED / COMPANY PRESENTATION</a:t>
            </a:r>
          </a:p>
        </p:txBody>
      </p:sp>
      <p:sp>
        <p:nvSpPr>
          <p:cNvPr id="4" name="7-rect-3">
            <a:extLst xmlns:a="http://schemas.openxmlformats.org/drawingml/2006/main">
              <a:ext uri="{FF2B5EF4-FFF2-40B4-BE49-F238E27FC236}">
                <a16:creationId xmlns:a16="http://schemas.microsoft.com/office/drawing/2014/main" id="{183B8D2B-38D8-4AC5-B504-7CAA1D613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19200"/>
            <a:ext cx="1402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717"/>
          </a:solidFill>
          <a:ln xmlns:a="http://schemas.openxmlformats.org/drawingml/2006/main" w="0">
            <a:noFill/>
          </a:ln>
        </p:spPr>
      </p:sp>
      <p:sp>
        <p:nvSpPr>
          <p:cNvPr id="5" name="7-text-4">
            <a:extLst xmlns:a="http://schemas.openxmlformats.org/drawingml/2006/main">
              <a:ext uri="{FF2B5EF4-FFF2-40B4-BE49-F238E27FC236}">
                <a16:creationId xmlns:a16="http://schemas.microsoft.com/office/drawing/2014/main" id="{96C1DE11-03D4-42ED-98D1-23C342E1C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95425"/>
            <a:ext cx="1047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rPr>
              <a:t>07 / PROCESS</a:t>
            </a:r>
          </a:p>
        </p:txBody>
      </p:sp>
      <p:sp>
        <p:nvSpPr>
          <p:cNvPr id="6" name="7-text-5">
            <a:extLst xmlns:a="http://schemas.openxmlformats.org/drawingml/2006/main">
              <a:ext uri="{FF2B5EF4-FFF2-40B4-BE49-F238E27FC236}">
                <a16:creationId xmlns:a16="http://schemas.microsoft.com/office/drawing/2014/main" id="{BAFC9C06-CC2A-4D87-9425-C59A51F24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05025"/>
            <a:ext cx="126682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480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defRPr>
            </a:pPr>
            <a:r>
              <a:rPr sz="480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rPr>
              <a:t>The way we work</a:t>
            </a:r>
          </a:p>
        </p:txBody>
      </p:sp>
      <p:sp>
        <p:nvSpPr>
          <p:cNvPr id="7" name="7-text-6">
            <a:extLst xmlns:a="http://schemas.openxmlformats.org/drawingml/2006/main">
              <a:ext uri="{FF2B5EF4-FFF2-40B4-BE49-F238E27FC236}">
                <a16:creationId xmlns:a16="http://schemas.microsoft.com/office/drawing/2014/main" id="{B290CAAF-4802-4DDB-B186-F33D9CC57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14650"/>
            <a:ext cx="12382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1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defRPr>
            </a:pPr>
            <a:r>
              <a:rPr sz="21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rPr>
              <a:t>Understand the work. Then build the system.</a:t>
            </a:r>
          </a:p>
        </p:txBody>
      </p:sp>
      <p:sp>
        <p:nvSpPr>
          <p:cNvPr id="8" name="7-rect-7">
            <a:extLst xmlns:a="http://schemas.openxmlformats.org/drawingml/2006/main">
              <a:ext uri="{FF2B5EF4-FFF2-40B4-BE49-F238E27FC236}">
                <a16:creationId xmlns:a16="http://schemas.microsoft.com/office/drawing/2014/main" id="{B2666CC6-4272-4513-86C4-AFFDF0005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86725"/>
            <a:ext cx="1402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DD9"/>
          </a:solidFill>
          <a:ln xmlns:a="http://schemas.openxmlformats.org/drawingml/2006/main" w="0">
            <a:noFill/>
          </a:ln>
        </p:spPr>
      </p:sp>
      <p:sp>
        <p:nvSpPr>
          <p:cNvPr id="9" name="7-text-8">
            <a:extLst xmlns:a="http://schemas.openxmlformats.org/drawingml/2006/main">
              <a:ext uri="{FF2B5EF4-FFF2-40B4-BE49-F238E27FC236}">
                <a16:creationId xmlns:a16="http://schemas.microsoft.com/office/drawing/2014/main" id="{B7C41C8C-20E4-40D6-B1D3-81295FC1A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277225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rPr>
              <a:t>amerged.com</a:t>
            </a:r>
          </a:p>
        </p:txBody>
      </p:sp>
      <p:sp>
        <p:nvSpPr>
          <p:cNvPr id="10" name="7-text-9">
            <a:extLst xmlns:a="http://schemas.openxmlformats.org/drawingml/2006/main">
              <a:ext uri="{FF2B5EF4-FFF2-40B4-BE49-F238E27FC236}">
                <a16:creationId xmlns:a16="http://schemas.microsoft.com/office/drawing/2014/main" id="{2B3BC5A3-41C5-4CA6-B9C1-B67801BC7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63625" y="8277225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rPr>
              <a:t>07 / 10</a:t>
            </a:r>
          </a:p>
        </p:txBody>
      </p:sp>
      <p:sp>
        <p:nvSpPr>
          <p:cNvPr id="11" name="7-rect-10">
            <a:extLst xmlns:a="http://schemas.openxmlformats.org/drawingml/2006/main">
              <a:ext uri="{FF2B5EF4-FFF2-40B4-BE49-F238E27FC236}">
                <a16:creationId xmlns:a16="http://schemas.microsoft.com/office/drawing/2014/main" id="{7253F0EB-502B-4A36-8455-3765D9F4A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52850"/>
            <a:ext cx="4333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DD9"/>
          </a:solidFill>
          <a:ln xmlns:a="http://schemas.openxmlformats.org/drawingml/2006/main" w="0">
            <a:noFill/>
          </a:ln>
        </p:spPr>
      </p:sp>
      <p:sp>
        <p:nvSpPr>
          <p:cNvPr id="12" name="7-text-11">
            <a:extLst xmlns:a="http://schemas.openxmlformats.org/drawingml/2006/main">
              <a:ext uri="{FF2B5EF4-FFF2-40B4-BE49-F238E27FC236}">
                <a16:creationId xmlns:a16="http://schemas.microsoft.com/office/drawing/2014/main" id="{1DBD6D61-13B5-4166-BC3E-A63B73876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71925"/>
            <a:ext cx="43338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rPr>
              <a:t>01</a:t>
            </a:r>
          </a:p>
        </p:txBody>
      </p:sp>
      <p:sp>
        <p:nvSpPr>
          <p:cNvPr id="13" name="7-text-12">
            <a:extLst xmlns:a="http://schemas.openxmlformats.org/drawingml/2006/main">
              <a:ext uri="{FF2B5EF4-FFF2-40B4-BE49-F238E27FC236}">
                <a16:creationId xmlns:a16="http://schemas.microsoft.com/office/drawing/2014/main" id="{B1FA173D-A05A-431D-9D3D-82CE2FC01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4333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40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defRPr>
            </a:pPr>
            <a:r>
              <a:rPr sz="240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rPr>
              <a:t>Map</a:t>
            </a:r>
          </a:p>
        </p:txBody>
      </p:sp>
      <p:sp>
        <p:nvSpPr>
          <p:cNvPr id="14" name="7-text-13">
            <a:extLst xmlns:a="http://schemas.openxmlformats.org/drawingml/2006/main">
              <a:ext uri="{FF2B5EF4-FFF2-40B4-BE49-F238E27FC236}">
                <a16:creationId xmlns:a16="http://schemas.microsoft.com/office/drawing/2014/main" id="{B5C27C44-BE7A-45DB-9CBC-4533864CC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14900"/>
            <a:ext cx="4143375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1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defRPr>
            </a:pPr>
            <a:r>
              <a:rPr sz="21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rPr>
              <a:t>Define the task, the constraints and what a useful outcome looks like.</a:t>
            </a:r>
          </a:p>
        </p:txBody>
      </p:sp>
      <p:sp>
        <p:nvSpPr>
          <p:cNvPr id="15" name="7-rect-14">
            <a:extLst xmlns:a="http://schemas.openxmlformats.org/drawingml/2006/main">
              <a:ext uri="{FF2B5EF4-FFF2-40B4-BE49-F238E27FC236}">
                <a16:creationId xmlns:a16="http://schemas.microsoft.com/office/drawing/2014/main" id="{7F62806A-078F-4447-91BB-A6E4797D6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752850"/>
            <a:ext cx="4333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DD9"/>
          </a:solidFill>
          <a:ln xmlns:a="http://schemas.openxmlformats.org/drawingml/2006/main" w="0">
            <a:noFill/>
          </a:ln>
        </p:spPr>
      </p:sp>
      <p:sp>
        <p:nvSpPr>
          <p:cNvPr id="16" name="7-text-15">
            <a:extLst xmlns:a="http://schemas.openxmlformats.org/drawingml/2006/main">
              <a:ext uri="{FF2B5EF4-FFF2-40B4-BE49-F238E27FC236}">
                <a16:creationId xmlns:a16="http://schemas.microsoft.com/office/drawing/2014/main" id="{63B38C0C-7A59-4ACF-871B-043576C87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971925"/>
            <a:ext cx="43338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rPr>
              <a:t>02</a:t>
            </a:r>
          </a:p>
        </p:txBody>
      </p:sp>
      <p:sp>
        <p:nvSpPr>
          <p:cNvPr id="17" name="7-text-16">
            <a:extLst xmlns:a="http://schemas.openxmlformats.org/drawingml/2006/main">
              <a:ext uri="{FF2B5EF4-FFF2-40B4-BE49-F238E27FC236}">
                <a16:creationId xmlns:a16="http://schemas.microsoft.com/office/drawing/2014/main" id="{F492196E-0E3F-4E1F-A63C-AE0EF3374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324350"/>
            <a:ext cx="4333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40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defRPr>
            </a:pPr>
            <a:r>
              <a:rPr sz="240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rPr>
              <a:t>Engineer</a:t>
            </a:r>
          </a:p>
        </p:txBody>
      </p:sp>
      <p:sp>
        <p:nvSpPr>
          <p:cNvPr id="18" name="7-text-17">
            <a:extLst xmlns:a="http://schemas.openxmlformats.org/drawingml/2006/main">
              <a:ext uri="{FF2B5EF4-FFF2-40B4-BE49-F238E27FC236}">
                <a16:creationId xmlns:a16="http://schemas.microsoft.com/office/drawing/2014/main" id="{69397E84-ACF1-4154-9207-4278110D1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914900"/>
            <a:ext cx="4143375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1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defRPr>
            </a:pPr>
            <a:r>
              <a:rPr sz="21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rPr>
              <a:t>Build the software. Connect the tools. Test it against real work.</a:t>
            </a:r>
          </a:p>
        </p:txBody>
      </p:sp>
      <p:sp>
        <p:nvSpPr>
          <p:cNvPr id="19" name="7-rect-18">
            <a:extLst xmlns:a="http://schemas.openxmlformats.org/drawingml/2006/main">
              <a:ext uri="{FF2B5EF4-FFF2-40B4-BE49-F238E27FC236}">
                <a16:creationId xmlns:a16="http://schemas.microsoft.com/office/drawing/2014/main" id="{041AF8E1-6BB9-4CD3-82C7-FA92F514A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8900" y="3752850"/>
            <a:ext cx="4333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DD9"/>
          </a:solidFill>
          <a:ln xmlns:a="http://schemas.openxmlformats.org/drawingml/2006/main" w="0">
            <a:noFill/>
          </a:ln>
        </p:spPr>
      </p:sp>
      <p:sp>
        <p:nvSpPr>
          <p:cNvPr id="20" name="7-text-19">
            <a:extLst xmlns:a="http://schemas.openxmlformats.org/drawingml/2006/main">
              <a:ext uri="{FF2B5EF4-FFF2-40B4-BE49-F238E27FC236}">
                <a16:creationId xmlns:a16="http://schemas.microsoft.com/office/drawing/2014/main" id="{BDB45155-7360-48F5-9336-629EC5C5E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8900" y="3971925"/>
            <a:ext cx="43338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rPr>
              <a:t>03</a:t>
            </a:r>
          </a:p>
        </p:txBody>
      </p:sp>
      <p:sp>
        <p:nvSpPr>
          <p:cNvPr id="21" name="7-text-20">
            <a:extLst xmlns:a="http://schemas.openxmlformats.org/drawingml/2006/main">
              <a:ext uri="{FF2B5EF4-FFF2-40B4-BE49-F238E27FC236}">
                <a16:creationId xmlns:a16="http://schemas.microsoft.com/office/drawing/2014/main" id="{977BEC13-E5A4-469E-981D-12137D480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8900" y="4324350"/>
            <a:ext cx="4333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40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defRPr>
            </a:pPr>
            <a:r>
              <a:rPr sz="240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rPr>
              <a:t>Enable</a:t>
            </a:r>
          </a:p>
        </p:txBody>
      </p:sp>
      <p:sp>
        <p:nvSpPr>
          <p:cNvPr id="22" name="7-text-21">
            <a:extLst xmlns:a="http://schemas.openxmlformats.org/drawingml/2006/main">
              <a:ext uri="{FF2B5EF4-FFF2-40B4-BE49-F238E27FC236}">
                <a16:creationId xmlns:a16="http://schemas.microsoft.com/office/drawing/2014/main" id="{CD5CA3B7-8816-4EAF-9407-F9B0C8863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8900" y="4914900"/>
            <a:ext cx="4143375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1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defRPr>
            </a:pPr>
            <a:r>
              <a:rPr sz="21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rPr>
              <a:t>Train the team to run, evaluate and improve the system.</a:t>
            </a:r>
          </a:p>
        </p:txBody>
      </p:sp>
      <p:sp>
        <p:nvSpPr>
          <p:cNvPr id="23" name="7-rect-22">
            <a:extLst xmlns:a="http://schemas.openxmlformats.org/drawingml/2006/main">
              <a:ext uri="{FF2B5EF4-FFF2-40B4-BE49-F238E27FC236}">
                <a16:creationId xmlns:a16="http://schemas.microsoft.com/office/drawing/2014/main" id="{3BEFD96B-348C-4AA6-8305-D956E1B31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1402080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4F1"/>
          </a:solidFill>
          <a:ln xmlns:a="http://schemas.openxmlformats.org/drawingml/2006/main" w="0">
            <a:noFill/>
          </a:ln>
        </p:spPr>
      </p:sp>
      <p:sp>
        <p:nvSpPr>
          <p:cNvPr id="24" name="7-text-23">
            <a:extLst xmlns:a="http://schemas.openxmlformats.org/drawingml/2006/main">
              <a:ext uri="{FF2B5EF4-FFF2-40B4-BE49-F238E27FC236}">
                <a16:creationId xmlns:a16="http://schemas.microsoft.com/office/drawing/2014/main" id="{94A1626D-6C8B-4554-9FFA-81BA6F7CB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7067550"/>
            <a:ext cx="628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rPr>
              <a:t>FEEDBACK</a:t>
            </a:r>
          </a:p>
        </p:txBody>
      </p:sp>
      <p:sp>
        <p:nvSpPr>
          <p:cNvPr id="25" name="7-text-24">
            <a:extLst xmlns:a="http://schemas.openxmlformats.org/drawingml/2006/main">
              <a:ext uri="{FF2B5EF4-FFF2-40B4-BE49-F238E27FC236}">
                <a16:creationId xmlns:a16="http://schemas.microsoft.com/office/drawing/2014/main" id="{B9E32972-B446-406D-89DD-B1812903D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7353300"/>
            <a:ext cx="134302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025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defRPr>
            </a:pPr>
            <a:r>
              <a:rPr sz="2025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rPr>
              <a:t>What we learn becomes the next context.</a:t>
            </a:r>
          </a:p>
        </p:txBody>
      </p:sp>
    </p:spTree>
    <p:extLst>
      <p:ext uri="{BB962C8B-B14F-4D97-AF65-F5344CB8AC3E}">
        <p14:creationId xmlns:p14="http://schemas.microsoft.com/office/powerpoint/2010/main" val="9983877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6" name="" descr="Amerged wordmark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b5c8aae8e2418c"/>
          <a:stretch xmlns:a="http://schemas.openxmlformats.org/drawingml/2006/main"/>
        </p:blipFill>
        <p:spPr>
          <a:xfrm xmlns:a="http://schemas.openxmlformats.org/drawingml/2006/main">
            <a:off x="609600" y="336306"/>
            <a:ext cx="2143125" cy="384663"/>
          </a:xfrm>
          <a:prstGeom xmlns:a="http://schemas.openxmlformats.org/drawingml/2006/main" prst="rect">
            <a:avLst/>
          </a:prstGeom>
        </p:spPr>
      </p:pic>
      <p:sp>
        <p:nvSpPr>
          <p:cNvPr id="2" name="8-text-1">
            <a:extLst xmlns:a="http://schemas.openxmlformats.org/drawingml/2006/main">
              <a:ext uri="{FF2B5EF4-FFF2-40B4-BE49-F238E27FC236}">
                <a16:creationId xmlns:a16="http://schemas.microsoft.com/office/drawing/2014/main" id="{4317496D-0E4F-4B64-BD3A-04D49F39B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28675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12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defRPr>
            </a:pPr>
            <a:r>
              <a:rPr sz="12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rPr>
              <a:t>Agents Merged into your business</a:t>
            </a:r>
          </a:p>
        </p:txBody>
      </p:sp>
      <p:sp>
        <p:nvSpPr>
          <p:cNvPr id="3" name="8-text-2">
            <a:extLst xmlns:a="http://schemas.openxmlformats.org/drawingml/2006/main">
              <a:ext uri="{FF2B5EF4-FFF2-40B4-BE49-F238E27FC236}">
                <a16:creationId xmlns:a16="http://schemas.microsoft.com/office/drawing/2014/main" id="{D599F0AD-472F-4D34-82A6-324A8CE95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466725"/>
            <a:ext cx="4343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rPr>
              <a:t>AMERGED / COMPANY PRESENTATION</a:t>
            </a:r>
          </a:p>
        </p:txBody>
      </p:sp>
      <p:sp>
        <p:nvSpPr>
          <p:cNvPr id="4" name="8-rect-3">
            <a:extLst xmlns:a="http://schemas.openxmlformats.org/drawingml/2006/main">
              <a:ext uri="{FF2B5EF4-FFF2-40B4-BE49-F238E27FC236}">
                <a16:creationId xmlns:a16="http://schemas.microsoft.com/office/drawing/2014/main" id="{763B6155-CB89-4493-87F4-A0DD86A23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19200"/>
            <a:ext cx="1402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717"/>
          </a:solidFill>
          <a:ln xmlns:a="http://schemas.openxmlformats.org/drawingml/2006/main" w="0">
            <a:noFill/>
          </a:ln>
        </p:spPr>
      </p:sp>
      <p:sp>
        <p:nvSpPr>
          <p:cNvPr id="5" name="8-text-4">
            <a:extLst xmlns:a="http://schemas.openxmlformats.org/drawingml/2006/main">
              <a:ext uri="{FF2B5EF4-FFF2-40B4-BE49-F238E27FC236}">
                <a16:creationId xmlns:a16="http://schemas.microsoft.com/office/drawing/2014/main" id="{13086AB4-83A4-46BB-8AEC-BC34A2BCD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95425"/>
            <a:ext cx="1047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rPr>
              <a:t>08 / EVIDENCE &amp; METRICS</a:t>
            </a:r>
          </a:p>
        </p:txBody>
      </p:sp>
      <p:sp>
        <p:nvSpPr>
          <p:cNvPr id="6" name="8-text-5">
            <a:extLst xmlns:a="http://schemas.openxmlformats.org/drawingml/2006/main">
              <a:ext uri="{FF2B5EF4-FFF2-40B4-BE49-F238E27FC236}">
                <a16:creationId xmlns:a16="http://schemas.microsoft.com/office/drawing/2014/main" id="{28D19E33-F2E7-407D-A52F-51911EAC4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05025"/>
            <a:ext cx="126682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480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defRPr>
            </a:pPr>
            <a:r>
              <a:rPr sz="480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rPr>
              <a:t>Evidence from real work</a:t>
            </a:r>
          </a:p>
        </p:txBody>
      </p:sp>
      <p:sp>
        <p:nvSpPr>
          <p:cNvPr id="7" name="8-text-6">
            <a:extLst xmlns:a="http://schemas.openxmlformats.org/drawingml/2006/main">
              <a:ext uri="{FF2B5EF4-FFF2-40B4-BE49-F238E27FC236}">
                <a16:creationId xmlns:a16="http://schemas.microsoft.com/office/drawing/2014/main" id="{BDE5FF32-A0D5-44C9-8350-6ADAEAC9E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14650"/>
            <a:ext cx="12382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1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defRPr>
            </a:pPr>
            <a:r>
              <a:rPr sz="21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rPr>
              <a:t>A place for verified outcomes, with their baseline and source.</a:t>
            </a:r>
          </a:p>
        </p:txBody>
      </p:sp>
      <p:sp>
        <p:nvSpPr>
          <p:cNvPr id="8" name="8-rect-7">
            <a:extLst xmlns:a="http://schemas.openxmlformats.org/drawingml/2006/main">
              <a:ext uri="{FF2B5EF4-FFF2-40B4-BE49-F238E27FC236}">
                <a16:creationId xmlns:a16="http://schemas.microsoft.com/office/drawing/2014/main" id="{DDCB0BF9-093D-4030-916A-5A7C9C10A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86725"/>
            <a:ext cx="1402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DD9"/>
          </a:solidFill>
          <a:ln xmlns:a="http://schemas.openxmlformats.org/drawingml/2006/main" w="0">
            <a:noFill/>
          </a:ln>
        </p:spPr>
      </p:sp>
      <p:sp>
        <p:nvSpPr>
          <p:cNvPr id="9" name="8-text-8">
            <a:extLst xmlns:a="http://schemas.openxmlformats.org/drawingml/2006/main">
              <a:ext uri="{FF2B5EF4-FFF2-40B4-BE49-F238E27FC236}">
                <a16:creationId xmlns:a16="http://schemas.microsoft.com/office/drawing/2014/main" id="{E20C04AC-7393-42F1-AE70-1DACCBDDC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277225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rPr>
              <a:t>amerged.com</a:t>
            </a:r>
          </a:p>
        </p:txBody>
      </p:sp>
      <p:sp>
        <p:nvSpPr>
          <p:cNvPr id="10" name="8-text-9">
            <a:extLst xmlns:a="http://schemas.openxmlformats.org/drawingml/2006/main">
              <a:ext uri="{FF2B5EF4-FFF2-40B4-BE49-F238E27FC236}">
                <a16:creationId xmlns:a16="http://schemas.microsoft.com/office/drawing/2014/main" id="{45CE83B4-89AA-41CF-BB42-4F37C4CC1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63625" y="8277225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rPr>
              <a:t>08 / 10</a:t>
            </a:r>
          </a:p>
        </p:txBody>
      </p:sp>
      <p:sp>
        <p:nvSpPr>
          <p:cNvPr id="11" name="8-rect-10">
            <a:extLst xmlns:a="http://schemas.openxmlformats.org/drawingml/2006/main">
              <a:ext uri="{FF2B5EF4-FFF2-40B4-BE49-F238E27FC236}">
                <a16:creationId xmlns:a16="http://schemas.microsoft.com/office/drawing/2014/main" id="{ECEBD8BA-07E5-40A6-99C7-9E830D01F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52850"/>
            <a:ext cx="4333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DD9"/>
          </a:solidFill>
          <a:ln xmlns:a="http://schemas.openxmlformats.org/drawingml/2006/main" w="0">
            <a:noFill/>
          </a:ln>
        </p:spPr>
      </p:sp>
      <p:sp>
        <p:nvSpPr>
          <p:cNvPr id="12" name="8-text-11">
            <a:extLst xmlns:a="http://schemas.openxmlformats.org/drawingml/2006/main">
              <a:ext uri="{FF2B5EF4-FFF2-40B4-BE49-F238E27FC236}">
                <a16:creationId xmlns:a16="http://schemas.microsoft.com/office/drawing/2014/main" id="{362F6EAE-CC5A-4E46-8C42-5015B1BDB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90975"/>
            <a:ext cx="433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rPr>
              <a:t>QUALITY</a:t>
            </a:r>
          </a:p>
        </p:txBody>
      </p:sp>
      <p:sp>
        <p:nvSpPr>
          <p:cNvPr id="13" name="8-text-12">
            <a:extLst xmlns:a="http://schemas.openxmlformats.org/drawingml/2006/main">
              <a:ext uri="{FF2B5EF4-FFF2-40B4-BE49-F238E27FC236}">
                <a16:creationId xmlns:a16="http://schemas.microsoft.com/office/drawing/2014/main" id="{D0D62838-3046-4A99-8A25-BE45706CE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33900"/>
            <a:ext cx="43338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540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defRPr>
            </a:pPr>
            <a:r>
              <a:rPr sz="540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rPr>
              <a:t>[Result]</a:t>
            </a:r>
          </a:p>
        </p:txBody>
      </p:sp>
      <p:sp>
        <p:nvSpPr>
          <p:cNvPr id="14" name="8-text-13">
            <a:extLst xmlns:a="http://schemas.openxmlformats.org/drawingml/2006/main">
              <a:ext uri="{FF2B5EF4-FFF2-40B4-BE49-F238E27FC236}">
                <a16:creationId xmlns:a16="http://schemas.microsoft.com/office/drawing/2014/main" id="{4882D99F-9022-48B7-9A83-4849AB47E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95950"/>
            <a:ext cx="40957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025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defRPr>
            </a:pPr>
            <a:r>
              <a:rPr sz="2025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rPr>
              <a:t>[Baseline, sample and measurement period]</a:t>
            </a:r>
          </a:p>
        </p:txBody>
      </p:sp>
      <p:sp>
        <p:nvSpPr>
          <p:cNvPr id="15" name="8-rect-14">
            <a:extLst xmlns:a="http://schemas.openxmlformats.org/drawingml/2006/main">
              <a:ext uri="{FF2B5EF4-FFF2-40B4-BE49-F238E27FC236}">
                <a16:creationId xmlns:a16="http://schemas.microsoft.com/office/drawing/2014/main" id="{2C03B151-A5E0-40F4-AE54-CC7924D62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752850"/>
            <a:ext cx="4333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DD9"/>
          </a:solidFill>
          <a:ln xmlns:a="http://schemas.openxmlformats.org/drawingml/2006/main" w="0">
            <a:noFill/>
          </a:ln>
        </p:spPr>
      </p:sp>
      <p:sp>
        <p:nvSpPr>
          <p:cNvPr id="16" name="8-text-15">
            <a:extLst xmlns:a="http://schemas.openxmlformats.org/drawingml/2006/main">
              <a:ext uri="{FF2B5EF4-FFF2-40B4-BE49-F238E27FC236}">
                <a16:creationId xmlns:a16="http://schemas.microsoft.com/office/drawing/2014/main" id="{28B4B4B8-2770-41A1-A533-C2AAF4D99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990975"/>
            <a:ext cx="433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rPr>
              <a:t>TIME SAVED</a:t>
            </a:r>
          </a:p>
        </p:txBody>
      </p:sp>
      <p:sp>
        <p:nvSpPr>
          <p:cNvPr id="17" name="8-text-16">
            <a:extLst xmlns:a="http://schemas.openxmlformats.org/drawingml/2006/main">
              <a:ext uri="{FF2B5EF4-FFF2-40B4-BE49-F238E27FC236}">
                <a16:creationId xmlns:a16="http://schemas.microsoft.com/office/drawing/2014/main" id="{DD183255-C756-4D32-8357-9E4EF2512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533900"/>
            <a:ext cx="43338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540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defRPr>
            </a:pPr>
            <a:r>
              <a:rPr sz="540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rPr>
              <a:t>[Result]</a:t>
            </a:r>
          </a:p>
        </p:txBody>
      </p:sp>
      <p:sp>
        <p:nvSpPr>
          <p:cNvPr id="18" name="8-text-17">
            <a:extLst xmlns:a="http://schemas.openxmlformats.org/drawingml/2006/main">
              <a:ext uri="{FF2B5EF4-FFF2-40B4-BE49-F238E27FC236}">
                <a16:creationId xmlns:a16="http://schemas.microsoft.com/office/drawing/2014/main" id="{C03B9656-D715-4D7F-B157-FE18FBB92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695950"/>
            <a:ext cx="40957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025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defRPr>
            </a:pPr>
            <a:r>
              <a:rPr sz="2025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rPr>
              <a:t>[Baseline, sample and measurement period]</a:t>
            </a:r>
          </a:p>
        </p:txBody>
      </p:sp>
      <p:sp>
        <p:nvSpPr>
          <p:cNvPr id="19" name="8-rect-18">
            <a:extLst xmlns:a="http://schemas.openxmlformats.org/drawingml/2006/main">
              <a:ext uri="{FF2B5EF4-FFF2-40B4-BE49-F238E27FC236}">
                <a16:creationId xmlns:a16="http://schemas.microsoft.com/office/drawing/2014/main" id="{7D7E3050-0BA6-4626-9BE2-4782178FE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8900" y="3752850"/>
            <a:ext cx="4333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DD9"/>
          </a:solidFill>
          <a:ln xmlns:a="http://schemas.openxmlformats.org/drawingml/2006/main" w="0">
            <a:noFill/>
          </a:ln>
        </p:spPr>
      </p:sp>
      <p:sp>
        <p:nvSpPr>
          <p:cNvPr id="20" name="8-text-19">
            <a:extLst xmlns:a="http://schemas.openxmlformats.org/drawingml/2006/main">
              <a:ext uri="{FF2B5EF4-FFF2-40B4-BE49-F238E27FC236}">
                <a16:creationId xmlns:a16="http://schemas.microsoft.com/office/drawing/2014/main" id="{3B36CE8A-4E77-4979-AA10-0D48F2B55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8900" y="3990975"/>
            <a:ext cx="433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rPr>
              <a:t>ADOPTION</a:t>
            </a:r>
          </a:p>
        </p:txBody>
      </p:sp>
      <p:sp>
        <p:nvSpPr>
          <p:cNvPr id="21" name="8-text-20">
            <a:extLst xmlns:a="http://schemas.openxmlformats.org/drawingml/2006/main">
              <a:ext uri="{FF2B5EF4-FFF2-40B4-BE49-F238E27FC236}">
                <a16:creationId xmlns:a16="http://schemas.microsoft.com/office/drawing/2014/main" id="{F5284293-9728-4E7B-A845-E39E4F7E8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8900" y="4533900"/>
            <a:ext cx="43338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540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defRPr>
            </a:pPr>
            <a:r>
              <a:rPr sz="540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rPr>
              <a:t>[Result]</a:t>
            </a:r>
          </a:p>
        </p:txBody>
      </p:sp>
      <p:sp>
        <p:nvSpPr>
          <p:cNvPr id="22" name="8-text-21">
            <a:extLst xmlns:a="http://schemas.openxmlformats.org/drawingml/2006/main">
              <a:ext uri="{FF2B5EF4-FFF2-40B4-BE49-F238E27FC236}">
                <a16:creationId xmlns:a16="http://schemas.microsoft.com/office/drawing/2014/main" id="{FF16EB49-EF8C-4D2E-9355-231C6B2FA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8900" y="5695950"/>
            <a:ext cx="40957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025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defRPr>
            </a:pPr>
            <a:r>
              <a:rPr sz="2025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rPr>
              <a:t>[Baseline, sample and measurement period]</a:t>
            </a:r>
          </a:p>
        </p:txBody>
      </p:sp>
      <p:sp>
        <p:nvSpPr>
          <p:cNvPr id="23" name="8-rect-22">
            <a:extLst xmlns:a="http://schemas.openxmlformats.org/drawingml/2006/main">
              <a:ext uri="{FF2B5EF4-FFF2-40B4-BE49-F238E27FC236}">
                <a16:creationId xmlns:a16="http://schemas.microsoft.com/office/drawing/2014/main" id="{FE865330-1EEC-4548-A824-65BF0AC35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1402080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4F1"/>
          </a:solidFill>
          <a:ln xmlns:a="http://schemas.openxmlformats.org/drawingml/2006/main" w="0">
            <a:noFill/>
          </a:ln>
        </p:spPr>
      </p:sp>
      <p:sp>
        <p:nvSpPr>
          <p:cNvPr id="24" name="8-text-23">
            <a:extLst xmlns:a="http://schemas.openxmlformats.org/drawingml/2006/main">
              <a:ext uri="{FF2B5EF4-FFF2-40B4-BE49-F238E27FC236}">
                <a16:creationId xmlns:a16="http://schemas.microsoft.com/office/drawing/2014/main" id="{E2D16E6C-B04B-43D2-B272-4FB4EF9D3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7067550"/>
            <a:ext cx="628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rPr>
              <a:t>SOURCE</a:t>
            </a:r>
          </a:p>
        </p:txBody>
      </p:sp>
      <p:sp>
        <p:nvSpPr>
          <p:cNvPr id="25" name="8-text-24">
            <a:extLst xmlns:a="http://schemas.openxmlformats.org/drawingml/2006/main">
              <a:ext uri="{FF2B5EF4-FFF2-40B4-BE49-F238E27FC236}">
                <a16:creationId xmlns:a16="http://schemas.microsoft.com/office/drawing/2014/main" id="{ECA652D0-C6B6-44E9-BFDD-4A5AD2BB3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7353300"/>
            <a:ext cx="134302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025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defRPr>
            </a:pPr>
            <a:r>
              <a:rPr sz="2025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rPr>
              <a:t>[Source, owner and date. Replace with a verified reference.]</a:t>
            </a:r>
          </a:p>
        </p:txBody>
      </p:sp>
    </p:spTree>
    <p:extLst>
      <p:ext uri="{BB962C8B-B14F-4D97-AF65-F5344CB8AC3E}">
        <p14:creationId xmlns:p14="http://schemas.microsoft.com/office/powerpoint/2010/main" val="85696452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6" name="" descr="Amerged wordmark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4037d334094fd9"/>
          <a:stretch xmlns:a="http://schemas.openxmlformats.org/drawingml/2006/main"/>
        </p:blipFill>
        <p:spPr>
          <a:xfrm xmlns:a="http://schemas.openxmlformats.org/drawingml/2006/main">
            <a:off x="609600" y="336306"/>
            <a:ext cx="2143125" cy="384663"/>
          </a:xfrm>
          <a:prstGeom xmlns:a="http://schemas.openxmlformats.org/drawingml/2006/main" prst="rect">
            <a:avLst/>
          </a:prstGeom>
        </p:spPr>
      </p:pic>
      <p:sp>
        <p:nvSpPr>
          <p:cNvPr id="2" name="9-text-1">
            <a:extLst xmlns:a="http://schemas.openxmlformats.org/drawingml/2006/main">
              <a:ext uri="{FF2B5EF4-FFF2-40B4-BE49-F238E27FC236}">
                <a16:creationId xmlns:a16="http://schemas.microsoft.com/office/drawing/2014/main" id="{4721211B-124E-48FA-85F7-1B33EE77B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28675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12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defRPr>
            </a:pPr>
            <a:r>
              <a:rPr sz="12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rPr>
              <a:t>Agents Merged into your business</a:t>
            </a:r>
          </a:p>
        </p:txBody>
      </p:sp>
      <p:sp>
        <p:nvSpPr>
          <p:cNvPr id="3" name="9-text-2">
            <a:extLst xmlns:a="http://schemas.openxmlformats.org/drawingml/2006/main">
              <a:ext uri="{FF2B5EF4-FFF2-40B4-BE49-F238E27FC236}">
                <a16:creationId xmlns:a16="http://schemas.microsoft.com/office/drawing/2014/main" id="{C5FBC816-E96E-444D-AB0F-1968AC192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466725"/>
            <a:ext cx="4343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rPr>
              <a:t>AMERGED / COMPANY PRESENTATION</a:t>
            </a:r>
          </a:p>
        </p:txBody>
      </p:sp>
      <p:sp>
        <p:nvSpPr>
          <p:cNvPr id="4" name="9-rect-3">
            <a:extLst xmlns:a="http://schemas.openxmlformats.org/drawingml/2006/main">
              <a:ext uri="{FF2B5EF4-FFF2-40B4-BE49-F238E27FC236}">
                <a16:creationId xmlns:a16="http://schemas.microsoft.com/office/drawing/2014/main" id="{6A33D842-A1CF-452A-A661-1EAD1FC2C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19200"/>
            <a:ext cx="1402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717"/>
          </a:solidFill>
          <a:ln xmlns:a="http://schemas.openxmlformats.org/drawingml/2006/main" w="0">
            <a:noFill/>
          </a:ln>
        </p:spPr>
      </p:sp>
      <p:sp>
        <p:nvSpPr>
          <p:cNvPr id="5" name="9-text-4">
            <a:extLst xmlns:a="http://schemas.openxmlformats.org/drawingml/2006/main">
              <a:ext uri="{FF2B5EF4-FFF2-40B4-BE49-F238E27FC236}">
                <a16:creationId xmlns:a16="http://schemas.microsoft.com/office/drawing/2014/main" id="{2D331761-7632-405F-93A5-5AD9ABF10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95425"/>
            <a:ext cx="1047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rPr>
              <a:t>09 / ROADMAP</a:t>
            </a:r>
          </a:p>
        </p:txBody>
      </p:sp>
      <p:sp>
        <p:nvSpPr>
          <p:cNvPr id="6" name="9-text-5">
            <a:extLst xmlns:a="http://schemas.openxmlformats.org/drawingml/2006/main">
              <a:ext uri="{FF2B5EF4-FFF2-40B4-BE49-F238E27FC236}">
                <a16:creationId xmlns:a16="http://schemas.microsoft.com/office/drawing/2014/main" id="{ACB3692A-BDE7-4CE1-A030-8A3657665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05025"/>
            <a:ext cx="126682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480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defRPr>
            </a:pPr>
            <a:r>
              <a:rPr sz="480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rPr>
              <a:t>A roadmap for the work</a:t>
            </a:r>
          </a:p>
        </p:txBody>
      </p:sp>
      <p:sp>
        <p:nvSpPr>
          <p:cNvPr id="7" name="9-text-6">
            <a:extLst xmlns:a="http://schemas.openxmlformats.org/drawingml/2006/main">
              <a:ext uri="{FF2B5EF4-FFF2-40B4-BE49-F238E27FC236}">
                <a16:creationId xmlns:a16="http://schemas.microsoft.com/office/drawing/2014/main" id="{DB13EE1B-A1B8-48AB-B3C6-49BBE14D2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14650"/>
            <a:ext cx="12382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1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defRPr>
            </a:pPr>
            <a:r>
              <a:rPr sz="21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rPr>
              <a:t>A phased plan with a clear deliverable at each stage.</a:t>
            </a:r>
          </a:p>
        </p:txBody>
      </p:sp>
      <p:sp>
        <p:nvSpPr>
          <p:cNvPr id="8" name="9-rect-7">
            <a:extLst xmlns:a="http://schemas.openxmlformats.org/drawingml/2006/main">
              <a:ext uri="{FF2B5EF4-FFF2-40B4-BE49-F238E27FC236}">
                <a16:creationId xmlns:a16="http://schemas.microsoft.com/office/drawing/2014/main" id="{EE232458-D88A-4130-BFC4-07EA2B27B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86725"/>
            <a:ext cx="1402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DD9"/>
          </a:solidFill>
          <a:ln xmlns:a="http://schemas.openxmlformats.org/drawingml/2006/main" w="0">
            <a:noFill/>
          </a:ln>
        </p:spPr>
      </p:sp>
      <p:sp>
        <p:nvSpPr>
          <p:cNvPr id="9" name="9-text-8">
            <a:extLst xmlns:a="http://schemas.openxmlformats.org/drawingml/2006/main">
              <a:ext uri="{FF2B5EF4-FFF2-40B4-BE49-F238E27FC236}">
                <a16:creationId xmlns:a16="http://schemas.microsoft.com/office/drawing/2014/main" id="{1E457217-291E-4FC0-960E-A355FE13D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277225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rPr>
              <a:t>amerged.com</a:t>
            </a:r>
          </a:p>
        </p:txBody>
      </p:sp>
      <p:sp>
        <p:nvSpPr>
          <p:cNvPr id="10" name="9-text-9">
            <a:extLst xmlns:a="http://schemas.openxmlformats.org/drawingml/2006/main">
              <a:ext uri="{FF2B5EF4-FFF2-40B4-BE49-F238E27FC236}">
                <a16:creationId xmlns:a16="http://schemas.microsoft.com/office/drawing/2014/main" id="{558A1E17-BC8F-4D98-8BD2-CD286212C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63625" y="8277225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rPr>
              <a:t>09 / 10</a:t>
            </a:r>
          </a:p>
        </p:txBody>
      </p:sp>
      <p:sp>
        <p:nvSpPr>
          <p:cNvPr id="11" name="9-rect-10">
            <a:extLst xmlns:a="http://schemas.openxmlformats.org/drawingml/2006/main">
              <a:ext uri="{FF2B5EF4-FFF2-40B4-BE49-F238E27FC236}">
                <a16:creationId xmlns:a16="http://schemas.microsoft.com/office/drawing/2014/main" id="{0A23074E-8652-420D-AC7C-01525F1B1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52850"/>
            <a:ext cx="4333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DD9"/>
          </a:solidFill>
          <a:ln xmlns:a="http://schemas.openxmlformats.org/drawingml/2006/main" w="0">
            <a:noFill/>
          </a:ln>
        </p:spPr>
      </p:sp>
      <p:sp>
        <p:nvSpPr>
          <p:cNvPr id="12" name="9-text-11">
            <a:extLst xmlns:a="http://schemas.openxmlformats.org/drawingml/2006/main">
              <a:ext uri="{FF2B5EF4-FFF2-40B4-BE49-F238E27FC236}">
                <a16:creationId xmlns:a16="http://schemas.microsoft.com/office/drawing/2014/main" id="{28AD7D3E-451B-4077-9DB3-949378D03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71925"/>
            <a:ext cx="43338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rPr>
              <a:t>01</a:t>
            </a:r>
          </a:p>
        </p:txBody>
      </p:sp>
      <p:sp>
        <p:nvSpPr>
          <p:cNvPr id="13" name="9-text-12">
            <a:extLst xmlns:a="http://schemas.openxmlformats.org/drawingml/2006/main">
              <a:ext uri="{FF2B5EF4-FFF2-40B4-BE49-F238E27FC236}">
                <a16:creationId xmlns:a16="http://schemas.microsoft.com/office/drawing/2014/main" id="{4B08CA22-4401-41D9-B5D0-CCE328FB1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4333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40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defRPr>
            </a:pPr>
            <a:r>
              <a:rPr sz="240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rPr>
              <a:t>Discovery</a:t>
            </a:r>
          </a:p>
        </p:txBody>
      </p:sp>
      <p:sp>
        <p:nvSpPr>
          <p:cNvPr id="14" name="9-text-13">
            <a:extLst xmlns:a="http://schemas.openxmlformats.org/drawingml/2006/main">
              <a:ext uri="{FF2B5EF4-FFF2-40B4-BE49-F238E27FC236}">
                <a16:creationId xmlns:a16="http://schemas.microsoft.com/office/drawing/2014/main" id="{1D4F4FA3-D0E0-400C-8CDD-260AC5FD8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14900"/>
            <a:ext cx="4143375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1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defRPr>
            </a:pPr>
            <a:r>
              <a:rPr sz="21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rPr>
              <a:t>[Timing]</a:t>
            </a:r>
          </a:p>
          <a:p xmlns:a="http://schemas.openxmlformats.org/drawingml/2006/main">
            <a:pPr algn="l">
              <a:lnSpc>
                <a:spcPct val="94400"/>
              </a:lnSpc>
              <a:buNone/>
              <a:defRPr sz="21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defRPr>
            </a:pPr>
            <a:r>
              <a:rPr sz="21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rPr>
              <a:t>Defined opportunity, constraints and success criteria.</a:t>
            </a:r>
          </a:p>
        </p:txBody>
      </p:sp>
      <p:sp>
        <p:nvSpPr>
          <p:cNvPr id="15" name="9-rect-14">
            <a:extLst xmlns:a="http://schemas.openxmlformats.org/drawingml/2006/main">
              <a:ext uri="{FF2B5EF4-FFF2-40B4-BE49-F238E27FC236}">
                <a16:creationId xmlns:a16="http://schemas.microsoft.com/office/drawing/2014/main" id="{71581420-E122-46E3-9C3A-6CC015DBB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752850"/>
            <a:ext cx="4333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DD9"/>
          </a:solidFill>
          <a:ln xmlns:a="http://schemas.openxmlformats.org/drawingml/2006/main" w="0">
            <a:noFill/>
          </a:ln>
        </p:spPr>
      </p:sp>
      <p:sp>
        <p:nvSpPr>
          <p:cNvPr id="16" name="9-text-15">
            <a:extLst xmlns:a="http://schemas.openxmlformats.org/drawingml/2006/main">
              <a:ext uri="{FF2B5EF4-FFF2-40B4-BE49-F238E27FC236}">
                <a16:creationId xmlns:a16="http://schemas.microsoft.com/office/drawing/2014/main" id="{8B2FB2D9-925A-451F-A033-F364EC7F9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971925"/>
            <a:ext cx="43338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rPr>
              <a:t>02</a:t>
            </a:r>
          </a:p>
        </p:txBody>
      </p:sp>
      <p:sp>
        <p:nvSpPr>
          <p:cNvPr id="17" name="9-text-16">
            <a:extLst xmlns:a="http://schemas.openxmlformats.org/drawingml/2006/main">
              <a:ext uri="{FF2B5EF4-FFF2-40B4-BE49-F238E27FC236}">
                <a16:creationId xmlns:a16="http://schemas.microsoft.com/office/drawing/2014/main" id="{FB507089-31BA-40AE-B982-15402E149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324350"/>
            <a:ext cx="4333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40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defRPr>
            </a:pPr>
            <a:r>
              <a:rPr sz="240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rPr>
              <a:t>Pilot</a:t>
            </a:r>
          </a:p>
        </p:txBody>
      </p:sp>
      <p:sp>
        <p:nvSpPr>
          <p:cNvPr id="18" name="9-text-17">
            <a:extLst xmlns:a="http://schemas.openxmlformats.org/drawingml/2006/main">
              <a:ext uri="{FF2B5EF4-FFF2-40B4-BE49-F238E27FC236}">
                <a16:creationId xmlns:a16="http://schemas.microsoft.com/office/drawing/2014/main" id="{C8E0EAA7-5E7F-47DC-B1E4-5A1FF5E67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914900"/>
            <a:ext cx="4143375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1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defRPr>
            </a:pPr>
            <a:r>
              <a:rPr sz="21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rPr>
              <a:t>[Timing]</a:t>
            </a:r>
          </a:p>
          <a:p xmlns:a="http://schemas.openxmlformats.org/drawingml/2006/main">
            <a:pPr algn="l">
              <a:lnSpc>
                <a:spcPct val="94400"/>
              </a:lnSpc>
              <a:buNone/>
              <a:defRPr sz="21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defRPr>
            </a:pPr>
            <a:r>
              <a:rPr sz="21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rPr>
              <a:t>A working system tested against the selected task.</a:t>
            </a:r>
          </a:p>
        </p:txBody>
      </p:sp>
      <p:sp>
        <p:nvSpPr>
          <p:cNvPr id="19" name="9-rect-18">
            <a:extLst xmlns:a="http://schemas.openxmlformats.org/drawingml/2006/main">
              <a:ext uri="{FF2B5EF4-FFF2-40B4-BE49-F238E27FC236}">
                <a16:creationId xmlns:a16="http://schemas.microsoft.com/office/drawing/2014/main" id="{79197BD8-A8AE-4949-9114-26F2C8482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8900" y="3752850"/>
            <a:ext cx="4333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DD9"/>
          </a:solidFill>
          <a:ln xmlns:a="http://schemas.openxmlformats.org/drawingml/2006/main" w="0">
            <a:noFill/>
          </a:ln>
        </p:spPr>
      </p:sp>
      <p:sp>
        <p:nvSpPr>
          <p:cNvPr id="20" name="9-text-19">
            <a:extLst xmlns:a="http://schemas.openxmlformats.org/drawingml/2006/main">
              <a:ext uri="{FF2B5EF4-FFF2-40B4-BE49-F238E27FC236}">
                <a16:creationId xmlns:a16="http://schemas.microsoft.com/office/drawing/2014/main" id="{18A0805D-A9E3-4984-B62D-F757010A7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8900" y="3971925"/>
            <a:ext cx="43338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rPr>
              <a:t>03</a:t>
            </a:r>
          </a:p>
        </p:txBody>
      </p:sp>
      <p:sp>
        <p:nvSpPr>
          <p:cNvPr id="21" name="9-text-20">
            <a:extLst xmlns:a="http://schemas.openxmlformats.org/drawingml/2006/main">
              <a:ext uri="{FF2B5EF4-FFF2-40B4-BE49-F238E27FC236}">
                <a16:creationId xmlns:a16="http://schemas.microsoft.com/office/drawing/2014/main" id="{48CC9953-0240-457A-9D10-18C181E9D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8900" y="4324350"/>
            <a:ext cx="4333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40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defRPr>
            </a:pPr>
            <a:r>
              <a:rPr sz="240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rPr>
              <a:t>Rollout</a:t>
            </a:r>
          </a:p>
        </p:txBody>
      </p:sp>
      <p:sp>
        <p:nvSpPr>
          <p:cNvPr id="22" name="9-text-21">
            <a:extLst xmlns:a="http://schemas.openxmlformats.org/drawingml/2006/main">
              <a:ext uri="{FF2B5EF4-FFF2-40B4-BE49-F238E27FC236}">
                <a16:creationId xmlns:a16="http://schemas.microsoft.com/office/drawing/2014/main" id="{5334EC19-6BEF-404E-A8D7-31BACD836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8900" y="4914900"/>
            <a:ext cx="4143375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1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defRPr>
            </a:pPr>
            <a:r>
              <a:rPr sz="21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rPr>
              <a:t>[Timing]</a:t>
            </a:r>
          </a:p>
          <a:p xmlns:a="http://schemas.openxmlformats.org/drawingml/2006/main">
            <a:pPr algn="l">
              <a:lnSpc>
                <a:spcPct val="94400"/>
              </a:lnSpc>
              <a:buNone/>
              <a:defRPr sz="21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defRPr>
            </a:pPr>
            <a:r>
              <a:rPr sz="21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rPr>
              <a:t>A trained team, operating guidance and a review cadence.</a:t>
            </a:r>
          </a:p>
        </p:txBody>
      </p:sp>
      <p:sp>
        <p:nvSpPr>
          <p:cNvPr id="23" name="9-rect-22">
            <a:extLst xmlns:a="http://schemas.openxmlformats.org/drawingml/2006/main">
              <a:ext uri="{FF2B5EF4-FFF2-40B4-BE49-F238E27FC236}">
                <a16:creationId xmlns:a16="http://schemas.microsoft.com/office/drawing/2014/main" id="{EA1212A2-E20A-4539-8C70-8C5CAE0B3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1402080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4F1"/>
          </a:solidFill>
          <a:ln xmlns:a="http://schemas.openxmlformats.org/drawingml/2006/main" w="0">
            <a:noFill/>
          </a:ln>
        </p:spPr>
      </p:sp>
      <p:sp>
        <p:nvSpPr>
          <p:cNvPr id="24" name="9-text-23">
            <a:extLst xmlns:a="http://schemas.openxmlformats.org/drawingml/2006/main">
              <a:ext uri="{FF2B5EF4-FFF2-40B4-BE49-F238E27FC236}">
                <a16:creationId xmlns:a16="http://schemas.microsoft.com/office/drawing/2014/main" id="{A67A5F32-8244-4223-9743-E9DC28518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7067550"/>
            <a:ext cx="628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rPr>
              <a:t>NEXT MILESTONE</a:t>
            </a:r>
          </a:p>
        </p:txBody>
      </p:sp>
      <p:sp>
        <p:nvSpPr>
          <p:cNvPr id="25" name="9-text-24">
            <a:extLst xmlns:a="http://schemas.openxmlformats.org/drawingml/2006/main">
              <a:ext uri="{FF2B5EF4-FFF2-40B4-BE49-F238E27FC236}">
                <a16:creationId xmlns:a16="http://schemas.microsoft.com/office/drawing/2014/main" id="{E89E7F77-5496-46E2-B2F4-D3989125A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7353300"/>
            <a:ext cx="134302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025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defRPr>
            </a:pPr>
            <a:r>
              <a:rPr sz="2025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rPr>
              <a:t>[Deliverable]   [Owner]   [Decision date]</a:t>
            </a:r>
          </a:p>
        </p:txBody>
      </p:sp>
    </p:spTree>
    <p:extLst>
      <p:ext uri="{BB962C8B-B14F-4D97-AF65-F5344CB8AC3E}">
        <p14:creationId xmlns:p14="http://schemas.microsoft.com/office/powerpoint/2010/main" val="155793736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 descr="Amerged wordmark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afbaf135744a9f"/>
          <a:stretch xmlns:a="http://schemas.openxmlformats.org/drawingml/2006/main"/>
        </p:blipFill>
        <p:spPr>
          <a:xfrm xmlns:a="http://schemas.openxmlformats.org/drawingml/2006/main">
            <a:off x="609600" y="336306"/>
            <a:ext cx="2143125" cy="384663"/>
          </a:xfrm>
          <a:prstGeom xmlns:a="http://schemas.openxmlformats.org/drawingml/2006/main" prst="rect">
            <a:avLst/>
          </a:prstGeom>
        </p:spPr>
      </p:pic>
      <p:sp>
        <p:nvSpPr>
          <p:cNvPr id="2" name="10-text-1">
            <a:extLst xmlns:a="http://schemas.openxmlformats.org/drawingml/2006/main">
              <a:ext uri="{FF2B5EF4-FFF2-40B4-BE49-F238E27FC236}">
                <a16:creationId xmlns:a16="http://schemas.microsoft.com/office/drawing/2014/main" id="{3B0281DF-1100-454F-B9E4-082C1A3C8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28675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12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defRPr>
            </a:pPr>
            <a:r>
              <a:rPr sz="12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rPr>
              <a:t>Agents Merged into your business</a:t>
            </a:r>
          </a:p>
        </p:txBody>
      </p:sp>
      <p:sp>
        <p:nvSpPr>
          <p:cNvPr id="3" name="10-text-2">
            <a:extLst xmlns:a="http://schemas.openxmlformats.org/drawingml/2006/main">
              <a:ext uri="{FF2B5EF4-FFF2-40B4-BE49-F238E27FC236}">
                <a16:creationId xmlns:a16="http://schemas.microsoft.com/office/drawing/2014/main" id="{461865AC-6AB0-47D2-9DDD-462254E53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466725"/>
            <a:ext cx="4343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rPr>
              <a:t>AMERGED / COMPANY PRESENTATION</a:t>
            </a:r>
          </a:p>
        </p:txBody>
      </p:sp>
      <p:sp>
        <p:nvSpPr>
          <p:cNvPr id="4" name="10-rect-3">
            <a:extLst xmlns:a="http://schemas.openxmlformats.org/drawingml/2006/main">
              <a:ext uri="{FF2B5EF4-FFF2-40B4-BE49-F238E27FC236}">
                <a16:creationId xmlns:a16="http://schemas.microsoft.com/office/drawing/2014/main" id="{4D67E8D4-0D3C-4410-909A-96D4664BA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19200"/>
            <a:ext cx="1402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717"/>
          </a:solidFill>
          <a:ln xmlns:a="http://schemas.openxmlformats.org/drawingml/2006/main" w="0">
            <a:noFill/>
          </a:ln>
        </p:spPr>
      </p:sp>
      <p:sp>
        <p:nvSpPr>
          <p:cNvPr id="5" name="10-text-4">
            <a:extLst xmlns:a="http://schemas.openxmlformats.org/drawingml/2006/main">
              <a:ext uri="{FF2B5EF4-FFF2-40B4-BE49-F238E27FC236}">
                <a16:creationId xmlns:a16="http://schemas.microsoft.com/office/drawing/2014/main" id="{A25B6D9B-4462-4F46-A95F-23F535C06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95425"/>
            <a:ext cx="1047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1050" i="0">
                <a:solidFill>
                  <a:srgbClr val="B12C2B"/>
                </a:solidFill>
                <a:latin typeface="Liberation Mono"/>
                <a:ea typeface="Liberation Mono"/>
                <a:cs typeface="Liberation Mono"/>
              </a:rPr>
              <a:t>10 / CLOSING &amp; CONTACT</a:t>
            </a:r>
          </a:p>
        </p:txBody>
      </p:sp>
      <p:sp>
        <p:nvSpPr>
          <p:cNvPr id="6" name="10-rect-5">
            <a:extLst xmlns:a="http://schemas.openxmlformats.org/drawingml/2006/main">
              <a:ext uri="{FF2B5EF4-FFF2-40B4-BE49-F238E27FC236}">
                <a16:creationId xmlns:a16="http://schemas.microsoft.com/office/drawing/2014/main" id="{7620B6F8-F1B3-4796-AFB6-9A12215DA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86725"/>
            <a:ext cx="1402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DD9"/>
          </a:solidFill>
          <a:ln xmlns:a="http://schemas.openxmlformats.org/drawingml/2006/main" w="0">
            <a:noFill/>
          </a:ln>
        </p:spPr>
      </p:sp>
      <p:sp>
        <p:nvSpPr>
          <p:cNvPr id="7" name="10-text-6">
            <a:extLst xmlns:a="http://schemas.openxmlformats.org/drawingml/2006/main">
              <a:ext uri="{FF2B5EF4-FFF2-40B4-BE49-F238E27FC236}">
                <a16:creationId xmlns:a16="http://schemas.microsoft.com/office/drawing/2014/main" id="{33D6BA9D-9BDC-4EB9-9988-42245934E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277225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rPr>
              <a:t>amerged.com</a:t>
            </a:r>
          </a:p>
        </p:txBody>
      </p:sp>
      <p:sp>
        <p:nvSpPr>
          <p:cNvPr id="8" name="10-text-7">
            <a:extLst xmlns:a="http://schemas.openxmlformats.org/drawingml/2006/main">
              <a:ext uri="{FF2B5EF4-FFF2-40B4-BE49-F238E27FC236}">
                <a16:creationId xmlns:a16="http://schemas.microsoft.com/office/drawing/2014/main" id="{C7CAAAF3-F36F-4AC1-9852-710DC606B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63625" y="8277225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200"/>
              </a:lnSpc>
              <a:buNone/>
              <a:def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defRPr>
            </a:pPr>
            <a:r>
              <a:rPr sz="975" i="0">
                <a:solidFill>
                  <a:srgbClr val="575757"/>
                </a:solidFill>
                <a:latin typeface="Liberation Mono"/>
                <a:ea typeface="Liberation Mono"/>
                <a:cs typeface="Liberation Mono"/>
              </a:rPr>
              <a:t>10 / 10</a:t>
            </a:r>
          </a:p>
        </p:txBody>
      </p:sp>
      <p:sp>
        <p:nvSpPr>
          <p:cNvPr id="9" name="10-text-8">
            <a:extLst xmlns:a="http://schemas.openxmlformats.org/drawingml/2006/main">
              <a:ext uri="{FF2B5EF4-FFF2-40B4-BE49-F238E27FC236}">
                <a16:creationId xmlns:a16="http://schemas.microsoft.com/office/drawing/2014/main" id="{EDA32E91-DCA3-466D-B7C9-E2AB54675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10001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765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defRPr>
            </a:pPr>
            <a:r>
              <a:rPr sz="7650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rPr>
              <a:t>Bring us</a:t>
            </a:r>
          </a:p>
        </p:txBody>
      </p:sp>
      <p:sp>
        <p:nvSpPr>
          <p:cNvPr id="10" name="10-text-9">
            <a:extLst xmlns:a="http://schemas.openxmlformats.org/drawingml/2006/main">
              <a:ext uri="{FF2B5EF4-FFF2-40B4-BE49-F238E27FC236}">
                <a16:creationId xmlns:a16="http://schemas.microsoft.com/office/drawing/2014/main" id="{E2A97079-4C15-4135-9CD9-99CEBF6A3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71825"/>
            <a:ext cx="10001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7650" i="1">
                <a:solidFill>
                  <a:srgbClr val="171717"/>
                </a:solidFill>
                <a:latin typeface="STIX Two Text"/>
                <a:ea typeface="STIX Two Text"/>
                <a:cs typeface="STIX Two Text"/>
              </a:defRPr>
            </a:pPr>
            <a:r>
              <a:rPr sz="7650" i="1">
                <a:solidFill>
                  <a:srgbClr val="171717"/>
                </a:solidFill>
                <a:latin typeface="STIX Two Text"/>
                <a:ea typeface="STIX Two Text"/>
                <a:cs typeface="STIX Two Text"/>
              </a:rPr>
              <a:t>the problem.</a:t>
            </a:r>
          </a:p>
        </p:txBody>
      </p:sp>
      <p:sp>
        <p:nvSpPr>
          <p:cNvPr id="11" name="10-text-10">
            <a:extLst xmlns:a="http://schemas.openxmlformats.org/drawingml/2006/main">
              <a:ext uri="{FF2B5EF4-FFF2-40B4-BE49-F238E27FC236}">
                <a16:creationId xmlns:a16="http://schemas.microsoft.com/office/drawing/2014/main" id="{C1E7721D-034D-4E8E-B945-43F394800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81550"/>
            <a:ext cx="9525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7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defRPr>
            </a:pPr>
            <a:r>
              <a:rPr sz="27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rPr>
              <a:t>Agents merged into your business.</a:t>
            </a:r>
          </a:p>
        </p:txBody>
      </p:sp>
      <p:pic>
        <p:nvPicPr>
          <p:cNvPr id="28" name="" descr="Amerged A artwork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1985eefb5642f9"/>
          <a:stretch xmlns:a="http://schemas.openxmlformats.org/drawingml/2006/main"/>
        </p:blipFill>
        <p:spPr>
          <a:xfrm xmlns:a="http://schemas.openxmlformats.org/drawingml/2006/main">
            <a:off x="10772775" y="2585539"/>
            <a:ext cx="3857625" cy="2915647"/>
          </a:xfrm>
          <a:prstGeom xmlns:a="http://schemas.openxmlformats.org/drawingml/2006/main" prst="rect">
            <a:avLst/>
          </a:prstGeom>
        </p:spPr>
      </p:pic>
      <p:sp>
        <p:nvSpPr>
          <p:cNvPr id="13" name="10-rect-12">
            <a:extLst xmlns:a="http://schemas.openxmlformats.org/drawingml/2006/main">
              <a:ext uri="{FF2B5EF4-FFF2-40B4-BE49-F238E27FC236}">
                <a16:creationId xmlns:a16="http://schemas.microsoft.com/office/drawing/2014/main" id="{043D0406-AD12-4894-B591-3C166137D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67450"/>
            <a:ext cx="1402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DD9"/>
          </a:solidFill>
          <a:ln xmlns:a="http://schemas.openxmlformats.org/drawingml/2006/main" w="0">
            <a:noFill/>
          </a:ln>
        </p:spPr>
      </p:sp>
      <p:sp>
        <p:nvSpPr>
          <p:cNvPr id="14" name="10-text-13">
            <a:extLst xmlns:a="http://schemas.openxmlformats.org/drawingml/2006/main">
              <a:ext uri="{FF2B5EF4-FFF2-40B4-BE49-F238E27FC236}">
                <a16:creationId xmlns:a16="http://schemas.microsoft.com/office/drawing/2014/main" id="{22687581-C378-4687-B433-DA02AC407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81775"/>
            <a:ext cx="6572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775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defRPr>
            </a:pPr>
            <a:r>
              <a:rPr sz="2775" i="0">
                <a:solidFill>
                  <a:srgbClr val="171717"/>
                </a:solidFill>
                <a:latin typeface="STIX Two Text"/>
                <a:ea typeface="STIX Two Text"/>
                <a:cs typeface="STIX Two Text"/>
              </a:rPr>
              <a:t>xxxx</a:t>
            </a:r>
          </a:p>
        </p:txBody>
      </p:sp>
      <p:sp>
        <p:nvSpPr>
          <p:cNvPr id="15" name="10-text-14">
            <a:extLst xmlns:a="http://schemas.openxmlformats.org/drawingml/2006/main">
              <a:ext uri="{FF2B5EF4-FFF2-40B4-BE49-F238E27FC236}">
                <a16:creationId xmlns:a16="http://schemas.microsoft.com/office/drawing/2014/main" id="{B8883888-BD68-4F47-84BE-DF1DE7FBE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191375"/>
            <a:ext cx="6572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21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defRPr>
            </a:pPr>
            <a:r>
              <a:rPr sz="21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rPr>
              <a:t>xxxx</a:t>
            </a:r>
          </a:p>
          <a:p xmlns:a="http://schemas.openxmlformats.org/drawingml/2006/main">
            <a:pPr algn="l">
              <a:lnSpc>
                <a:spcPct val="94400"/>
              </a:lnSpc>
              <a:buNone/>
              <a:defRPr sz="21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defRPr>
            </a:pPr>
            <a:r>
              <a:rPr sz="2100" i="0">
                <a:solidFill>
                  <a:srgbClr val="575757"/>
                </a:solidFill>
                <a:latin typeface="STIX Two Text"/>
                <a:ea typeface="STIX Two Text"/>
                <a:cs typeface="STIX Two Text"/>
              </a:rPr>
              <a:t>xxxx</a:t>
            </a:r>
          </a:p>
        </p:txBody>
      </p:sp>
      <p:sp>
        <p:nvSpPr>
          <p:cNvPr id="16" name="10-text-15">
            <a:extLst xmlns:a="http://schemas.openxmlformats.org/drawingml/2006/main">
              <a:ext uri="{FF2B5EF4-FFF2-40B4-BE49-F238E27FC236}">
                <a16:creationId xmlns:a16="http://schemas.microsoft.com/office/drawing/2014/main" id="{CB84C1E2-8EE5-493B-8C82-F5DBBA763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15575" y="6696075"/>
            <a:ext cx="43148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400"/>
              </a:lnSpc>
              <a:buNone/>
              <a:defRPr sz="3150" i="0">
                <a:solidFill>
                  <a:srgbClr val="B12C2B"/>
                </a:solidFill>
                <a:latin typeface="STIX Two Text"/>
                <a:ea typeface="STIX Two Text"/>
                <a:cs typeface="STIX Two Text"/>
              </a:defRPr>
            </a:pPr>
            <a:r>
              <a:rPr sz="3150" i="0">
                <a:solidFill>
                  <a:srgbClr val="B12C2B"/>
                </a:solidFill>
                <a:latin typeface="STIX Two Text"/>
                <a:ea typeface="STIX Two Text"/>
                <a:cs typeface="STIX Two Text"/>
              </a:rPr>
              <a:t>amerged.com</a:t>
            </a:r>
          </a:p>
        </p:txBody>
      </p:sp>
    </p:spTree>
    <p:extLst>
      <p:ext uri="{BB962C8B-B14F-4D97-AF65-F5344CB8AC3E}">
        <p14:creationId xmlns:p14="http://schemas.microsoft.com/office/powerpoint/2010/main" val="549088670"/>
      </p:ext>
    </p:extLst>
  </p:cSld>
</p:sld>
</file>

<file path=ppt/theme/theme1.xml><?xml version="1.0" encoding="utf-8"?>
<a:theme xmlns:a="http://schemas.openxmlformats.org/drawingml/2006/main" name="ChatGPT">
  <a:themeElements>
    <a:clrScheme name="Amerged">
      <a:dk1>
        <a:srgbClr val="171717"/>
      </a:dk1>
      <a:lt1>
        <a:srgbClr val="FFFFFF"/>
      </a:lt1>
      <a:dk2>
        <a:srgbClr val="575757"/>
      </a:dk2>
      <a:lt2>
        <a:srgbClr val="F5F4F1"/>
      </a:lt2>
      <a:accent1>
        <a:srgbClr val="B12C2B"/>
      </a:accent1>
      <a:accent2>
        <a:srgbClr val="171717"/>
      </a:accent2>
      <a:accent3>
        <a:srgbClr val="575757"/>
      </a:accent3>
      <a:accent4>
        <a:srgbClr val="DEDDD9"/>
      </a:accent4>
      <a:accent5>
        <a:srgbClr val="F5F4F1"/>
      </a:accent5>
      <a:accent6>
        <a:srgbClr val="FFFFFF"/>
      </a:accent6>
      <a:hlink>
        <a:srgbClr val="B12C2B"/>
      </a:hlink>
      <a:folHlink>
        <a:srgbClr val="B12C2B"/>
      </a:folHlink>
    </a:clrScheme>
    <a:fontScheme name="Amerged Editorial">
      <a:majorFont>
        <a:latin typeface="STIX Two Text"/>
        <a:ea typeface="STIX Two Text"/>
        <a:cs typeface="STIX Two Text"/>
      </a:majorFont>
      <a:minorFont>
        <a:latin typeface="STIX Two Text"/>
        <a:ea typeface="STIX Two Text"/>
        <a:cs typeface="STIX Two Text"/>
      </a:minorFont>
    </a:fontScheme>
    <a:fmtScheme name="Amerged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2026-09-29T19:27:37.7890000Z</dcterms:created>
  <dcterms:modified xsi:type="dcterms:W3CDTF">2026-09-29T19:27:37.7890000Z</dcterms:modified>
</coreProperties>
</file>